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257" r:id="rId3"/>
    <p:sldId id="261" r:id="rId4"/>
    <p:sldId id="278" r:id="rId5"/>
    <p:sldId id="282" r:id="rId6"/>
    <p:sldId id="263" r:id="rId7"/>
    <p:sldId id="283" r:id="rId8"/>
    <p:sldId id="284" r:id="rId9"/>
    <p:sldId id="279" r:id="rId10"/>
    <p:sldId id="275" r:id="rId11"/>
    <p:sldId id="286" r:id="rId12"/>
    <p:sldId id="301" r:id="rId13"/>
    <p:sldId id="302" r:id="rId14"/>
    <p:sldId id="303" r:id="rId15"/>
    <p:sldId id="304" r:id="rId16"/>
    <p:sldId id="285" r:id="rId17"/>
    <p:sldId id="288" r:id="rId18"/>
    <p:sldId id="265" r:id="rId19"/>
    <p:sldId id="287" r:id="rId20"/>
    <p:sldId id="289" r:id="rId21"/>
    <p:sldId id="290" r:id="rId22"/>
    <p:sldId id="291" r:id="rId23"/>
    <p:sldId id="292" r:id="rId24"/>
    <p:sldId id="295" r:id="rId25"/>
    <p:sldId id="296" r:id="rId26"/>
    <p:sldId id="297" r:id="rId27"/>
    <p:sldId id="298" r:id="rId28"/>
    <p:sldId id="299" r:id="rId29"/>
    <p:sldId id="305" r:id="rId30"/>
    <p:sldId id="300" r:id="rId31"/>
    <p:sldId id="309" r:id="rId32"/>
    <p:sldId id="306" r:id="rId33"/>
    <p:sldId id="307" r:id="rId34"/>
    <p:sldId id="30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ang tựa đề và tên đề mục" id="{9490D179-15FD-4203-9685-359FFA8EA266}">
          <p14:sldIdLst>
            <p14:sldId id="256"/>
          </p14:sldIdLst>
        </p14:section>
        <p14:section name="Các trang nội dung chính" id="{2041FB58-A62B-4F43-AF39-E71C5B35FAD6}">
          <p14:sldIdLst>
            <p14:sldId id="257"/>
            <p14:sldId id="261"/>
            <p14:sldId id="278"/>
            <p14:sldId id="282"/>
            <p14:sldId id="263"/>
            <p14:sldId id="283"/>
            <p14:sldId id="284"/>
            <p14:sldId id="279"/>
            <p14:sldId id="275"/>
            <p14:sldId id="286"/>
            <p14:sldId id="301"/>
            <p14:sldId id="302"/>
            <p14:sldId id="303"/>
            <p14:sldId id="304"/>
            <p14:sldId id="285"/>
            <p14:sldId id="288"/>
            <p14:sldId id="265"/>
            <p14:sldId id="287"/>
            <p14:sldId id="289"/>
            <p14:sldId id="290"/>
            <p14:sldId id="291"/>
            <p14:sldId id="292"/>
            <p14:sldId id="295"/>
            <p14:sldId id="296"/>
            <p14:sldId id="297"/>
            <p14:sldId id="298"/>
            <p14:sldId id="299"/>
            <p14:sldId id="305"/>
            <p14:sldId id="300"/>
            <p14:sldId id="309"/>
            <p14:sldId id="306"/>
            <p14:sldId id="307"/>
            <p14:sldId id="3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showGuides="1">
      <p:cViewPr varScale="1">
        <p:scale>
          <a:sx n="82" d="100"/>
          <a:sy n="82" d="100"/>
        </p:scale>
        <p:origin x="96" y="62"/>
      </p:cViewPr>
      <p:guideLst>
        <p:guide orient="horz" pos="2160"/>
        <p:guide pos="3840"/>
      </p:guideLst>
    </p:cSldViewPr>
  </p:slideViewPr>
  <p:notesTextViewPr>
    <p:cViewPr>
      <p:scale>
        <a:sx n="1" d="1"/>
        <a:sy n="1" d="1"/>
      </p:scale>
      <p:origin x="0" y="0"/>
    </p:cViewPr>
  </p:notesTextViewPr>
  <p:notesViewPr>
    <p:cSldViewPr snapToGrid="0">
      <p:cViewPr varScale="1">
        <p:scale>
          <a:sx n="57" d="100"/>
          <a:sy n="57" d="100"/>
        </p:scale>
        <p:origin x="256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974D5-05D1-4CD0-8BA4-E92A39A9EB52}" type="datetimeFigureOut">
              <a:rPr lang="en-US" smtClean="0"/>
              <a:t>6/8/2023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D5B080-6F60-41A3-897F-FD5BF43A8621}" type="slidenum">
              <a:rPr lang="en-US" smtClean="0"/>
              <a:t>‹#›</a:t>
            </a:fld>
            <a:endParaRPr lang="en-US"/>
          </a:p>
        </p:txBody>
      </p:sp>
    </p:spTree>
    <p:extLst>
      <p:ext uri="{BB962C8B-B14F-4D97-AF65-F5344CB8AC3E}">
        <p14:creationId xmlns:p14="http://schemas.microsoft.com/office/powerpoint/2010/main" val="895232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C3E66-9809-4172-9F7F-3D85EEF02FC9}" type="datetimeFigureOut">
              <a:rPr lang="en-US" smtClean="0"/>
              <a:t>6/8/2023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A9990-F6A6-4359-A9CC-A9F9DBB145D5}" type="slidenum">
              <a:rPr lang="en-US" smtClean="0"/>
              <a:t>‹#›</a:t>
            </a:fld>
            <a:endParaRPr lang="en-US"/>
          </a:p>
        </p:txBody>
      </p:sp>
    </p:spTree>
    <p:extLst>
      <p:ext uri="{BB962C8B-B14F-4D97-AF65-F5344CB8AC3E}">
        <p14:creationId xmlns:p14="http://schemas.microsoft.com/office/powerpoint/2010/main" val="1294930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A9990-F6A6-4359-A9CC-A9F9DBB145D5}" type="slidenum">
              <a:rPr lang="en-US" smtClean="0"/>
              <a:t>11</a:t>
            </a:fld>
            <a:endParaRPr lang="en-US"/>
          </a:p>
        </p:txBody>
      </p:sp>
    </p:spTree>
    <p:extLst>
      <p:ext uri="{BB962C8B-B14F-4D97-AF65-F5344CB8AC3E}">
        <p14:creationId xmlns:p14="http://schemas.microsoft.com/office/powerpoint/2010/main" val="382877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A9990-F6A6-4359-A9CC-A9F9DBB145D5}" type="slidenum">
              <a:rPr lang="en-US" smtClean="0"/>
              <a:t>26</a:t>
            </a:fld>
            <a:endParaRPr lang="en-US"/>
          </a:p>
        </p:txBody>
      </p:sp>
    </p:spTree>
    <p:extLst>
      <p:ext uri="{BB962C8B-B14F-4D97-AF65-F5344CB8AC3E}">
        <p14:creationId xmlns:p14="http://schemas.microsoft.com/office/powerpoint/2010/main" val="272072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A9990-F6A6-4359-A9CC-A9F9DBB145D5}" type="slidenum">
              <a:rPr lang="en-US" smtClean="0"/>
              <a:t>27</a:t>
            </a:fld>
            <a:endParaRPr lang="en-US"/>
          </a:p>
        </p:txBody>
      </p:sp>
    </p:spTree>
    <p:extLst>
      <p:ext uri="{BB962C8B-B14F-4D97-AF65-F5344CB8AC3E}">
        <p14:creationId xmlns:p14="http://schemas.microsoft.com/office/powerpoint/2010/main" val="139292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A9990-F6A6-4359-A9CC-A9F9DBB145D5}" type="slidenum">
              <a:rPr lang="en-US" smtClean="0"/>
              <a:t>28</a:t>
            </a:fld>
            <a:endParaRPr lang="en-US"/>
          </a:p>
        </p:txBody>
      </p:sp>
    </p:spTree>
    <p:extLst>
      <p:ext uri="{BB962C8B-B14F-4D97-AF65-F5344CB8AC3E}">
        <p14:creationId xmlns:p14="http://schemas.microsoft.com/office/powerpoint/2010/main" val="295694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A9990-F6A6-4359-A9CC-A9F9DBB145D5}" type="slidenum">
              <a:rPr lang="en-US" smtClean="0"/>
              <a:t>30</a:t>
            </a:fld>
            <a:endParaRPr lang="en-US"/>
          </a:p>
        </p:txBody>
      </p:sp>
    </p:spTree>
    <p:extLst>
      <p:ext uri="{BB962C8B-B14F-4D97-AF65-F5344CB8AC3E}">
        <p14:creationId xmlns:p14="http://schemas.microsoft.com/office/powerpoint/2010/main" val="391936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A9990-F6A6-4359-A9CC-A9F9DBB145D5}" type="slidenum">
              <a:rPr lang="en-US" smtClean="0"/>
              <a:t>31</a:t>
            </a:fld>
            <a:endParaRPr lang="en-US"/>
          </a:p>
        </p:txBody>
      </p:sp>
    </p:spTree>
    <p:extLst>
      <p:ext uri="{BB962C8B-B14F-4D97-AF65-F5344CB8AC3E}">
        <p14:creationId xmlns:p14="http://schemas.microsoft.com/office/powerpoint/2010/main" val="3046426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dirty="0" smtClean="0">
                <a:solidFill>
                  <a:schemeClr val="accent1"/>
                </a:solidFill>
              </a:rPr>
              <a:t>ĐẠI</a:t>
            </a:r>
            <a:r>
              <a:rPr lang="en-US" sz="1600" baseline="0" dirty="0" smtClean="0">
                <a:solidFill>
                  <a:schemeClr val="accent1"/>
                </a:solidFill>
              </a:rPr>
              <a:t> HỌC QUỐC GIA THÀNH PHỐ HỒ CHÍ MINH</a:t>
            </a:r>
          </a:p>
          <a:p>
            <a:pPr algn="ctr"/>
            <a:r>
              <a:rPr lang="en-US" sz="1600" b="1" baseline="0" dirty="0" smtClean="0">
                <a:solidFill>
                  <a:schemeClr val="accent1">
                    <a:lumMod val="50000"/>
                  </a:schemeClr>
                </a:solidFill>
              </a:rPr>
              <a:t>TRƯỜNG ĐẠI HỌC BÁCH KHOA</a:t>
            </a:r>
            <a:endParaRPr lang="en-US" sz="1600" b="1" dirty="0">
              <a:solidFill>
                <a:schemeClr val="accent1">
                  <a:lumMod val="50000"/>
                </a:schemeClr>
              </a:solidFill>
            </a:endParaRPr>
          </a:p>
        </p:txBody>
      </p:sp>
    </p:spTree>
    <p:extLst>
      <p:ext uri="{BB962C8B-B14F-4D97-AF65-F5344CB8AC3E}">
        <p14:creationId xmlns:p14="http://schemas.microsoft.com/office/powerpoint/2010/main" val="30236688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4" name="Footer Placeholder 3"/>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5" name="Slide Number Placeholder 4"/>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723218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3" name="Footer Placeholder 2"/>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4" name="Slide Number Placeholder 3"/>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5458906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3" name="Footer Placeholder 2"/>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4" name="Slide Number Placeholder 3"/>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16977307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0"/>
            <a:ext cx="7008812" cy="6858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8" name="Title 1"/>
          <p:cNvSpPr>
            <a:spLocks noGrp="1"/>
          </p:cNvSpPr>
          <p:nvPr>
            <p:ph type="title"/>
          </p:nvPr>
        </p:nvSpPr>
        <p:spPr>
          <a:xfrm>
            <a:off x="839788" y="457200"/>
            <a:ext cx="3932237" cy="1221377"/>
          </a:xfrm>
        </p:spPr>
        <p:txBody>
          <a:bodyPr anchor="b"/>
          <a:lstStyle>
            <a:lvl1pPr>
              <a:defRPr sz="3200"/>
            </a:lvl1pPr>
          </a:lstStyle>
          <a:p>
            <a:r>
              <a:rPr lang="en-US" smtClean="0"/>
              <a:t>Click to edit Master title style</a:t>
            </a:r>
            <a:endParaRPr lang="en-US"/>
          </a:p>
        </p:txBody>
      </p:sp>
      <p:sp>
        <p:nvSpPr>
          <p:cNvPr id="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cxnSp>
        <p:nvCxnSpPr>
          <p:cNvPr id="10" name="Straight Connector 9"/>
          <p:cNvCxnSpPr/>
          <p:nvPr userDrawn="1"/>
        </p:nvCxnSpPr>
        <p:spPr>
          <a:xfrm>
            <a:off x="838200" y="1881156"/>
            <a:ext cx="3933825"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676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221377"/>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229224" y="0"/>
            <a:ext cx="6962775" cy="6858000"/>
          </a:xfrm>
          <a:solidFill>
            <a:schemeClr val="accent5">
              <a:lumMod val="50000"/>
            </a:schemeClr>
          </a:solidFill>
          <a:ln>
            <a:solidFill>
              <a:schemeClr val="tx1">
                <a:lumMod val="75000"/>
                <a:lumOff val="25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6" name="Footer Placeholder 5"/>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7" name="Slide Number Placeholder 6"/>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cxnSp>
        <p:nvCxnSpPr>
          <p:cNvPr id="9" name="Straight Connector 8"/>
          <p:cNvCxnSpPr/>
          <p:nvPr userDrawn="1"/>
        </p:nvCxnSpPr>
        <p:spPr>
          <a:xfrm>
            <a:off x="838200" y="1881156"/>
            <a:ext cx="3933825"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441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87391317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428754451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45"/>
          <p:cNvSpPr>
            <a:spLocks noGrp="1"/>
          </p:cNvSpPr>
          <p:nvPr>
            <p:ph type="pic" sz="quarter" idx="13"/>
          </p:nvPr>
        </p:nvSpPr>
        <p:spPr>
          <a:xfrm>
            <a:off x="1605640" y="1525268"/>
            <a:ext cx="2744390" cy="2744390"/>
          </a:xfrm>
          <a:prstGeom prst="ellipse">
            <a:avLst/>
          </a:prstGeom>
          <a:solidFill>
            <a:schemeClr val="tx2">
              <a:lumMod val="90000"/>
              <a:lumOff val="10000"/>
            </a:schemeClr>
          </a:solidFill>
          <a:ln w="76200">
            <a:solidFill>
              <a:schemeClr val="accent1"/>
            </a:solidFill>
          </a:ln>
        </p:spPr>
      </p:sp>
      <p:sp>
        <p:nvSpPr>
          <p:cNvPr id="8" name="Text Placeholder 7"/>
          <p:cNvSpPr>
            <a:spLocks noGrp="1"/>
          </p:cNvSpPr>
          <p:nvPr>
            <p:ph type="body" sz="quarter" idx="14"/>
          </p:nvPr>
        </p:nvSpPr>
        <p:spPr>
          <a:xfrm>
            <a:off x="1842066" y="4866965"/>
            <a:ext cx="2382601" cy="1113507"/>
          </a:xfrm>
        </p:spPr>
        <p:txBody>
          <a:bodyPr>
            <a:noAutofit/>
          </a:bodyPr>
          <a:lstStyle>
            <a:lvl1pPr marL="0" indent="0" algn="ctr">
              <a:buNone/>
              <a:defRPr sz="1800"/>
            </a:lvl1pPr>
            <a:lvl2pPr>
              <a:defRPr sz="1800"/>
            </a:lvl2pPr>
            <a:lvl3pPr>
              <a:defRPr sz="1800"/>
            </a:lvl3pPr>
            <a:lvl4pPr>
              <a:defRPr sz="1800"/>
            </a:lvl4pPr>
            <a:lvl5pPr>
              <a:defRPr sz="1800"/>
            </a:lvl5pPr>
          </a:lstStyle>
          <a:p>
            <a:pPr lvl="0"/>
            <a:endParaRPr lang="en-US" dirty="0"/>
          </a:p>
        </p:txBody>
      </p:sp>
      <p:sp>
        <p:nvSpPr>
          <p:cNvPr id="9" name="Picture Placeholder 45"/>
          <p:cNvSpPr>
            <a:spLocks noGrp="1"/>
          </p:cNvSpPr>
          <p:nvPr>
            <p:ph type="pic" sz="quarter" idx="15"/>
          </p:nvPr>
        </p:nvSpPr>
        <p:spPr>
          <a:xfrm>
            <a:off x="4866712" y="1525268"/>
            <a:ext cx="2744390" cy="2744390"/>
          </a:xfrm>
          <a:prstGeom prst="ellipse">
            <a:avLst/>
          </a:prstGeom>
          <a:solidFill>
            <a:schemeClr val="tx2">
              <a:lumMod val="90000"/>
              <a:lumOff val="10000"/>
            </a:schemeClr>
          </a:solidFill>
          <a:ln w="76200">
            <a:solidFill>
              <a:srgbClr val="92D050"/>
            </a:solidFill>
          </a:ln>
        </p:spPr>
      </p:sp>
      <p:sp>
        <p:nvSpPr>
          <p:cNvPr id="10" name="Text Placeholder 7"/>
          <p:cNvSpPr>
            <a:spLocks noGrp="1"/>
          </p:cNvSpPr>
          <p:nvPr>
            <p:ph type="body" sz="quarter" idx="16"/>
          </p:nvPr>
        </p:nvSpPr>
        <p:spPr>
          <a:xfrm>
            <a:off x="5047607" y="4866965"/>
            <a:ext cx="2382601" cy="1113507"/>
          </a:xfrm>
        </p:spPr>
        <p:txBody>
          <a:bodyPr>
            <a:noAutofit/>
          </a:bodyPr>
          <a:lstStyle>
            <a:lvl1pPr marL="0" indent="0" algn="ctr">
              <a:buNone/>
              <a:defRPr sz="1800"/>
            </a:lvl1pPr>
            <a:lvl2pPr>
              <a:defRPr sz="1800"/>
            </a:lvl2pPr>
            <a:lvl3pPr>
              <a:defRPr sz="1800"/>
            </a:lvl3pPr>
            <a:lvl4pPr>
              <a:defRPr sz="1800"/>
            </a:lvl4pPr>
            <a:lvl5pPr>
              <a:defRPr sz="1800"/>
            </a:lvl5pPr>
          </a:lstStyle>
          <a:p>
            <a:pPr lvl="0"/>
            <a:endParaRPr lang="en-US" dirty="0"/>
          </a:p>
        </p:txBody>
      </p:sp>
      <p:sp>
        <p:nvSpPr>
          <p:cNvPr id="11" name="Picture Placeholder 45"/>
          <p:cNvSpPr>
            <a:spLocks noGrp="1"/>
          </p:cNvSpPr>
          <p:nvPr>
            <p:ph type="pic" sz="quarter" idx="17"/>
          </p:nvPr>
        </p:nvSpPr>
        <p:spPr>
          <a:xfrm>
            <a:off x="8072254" y="1525268"/>
            <a:ext cx="2744390" cy="2744390"/>
          </a:xfrm>
          <a:prstGeom prst="ellipse">
            <a:avLst/>
          </a:prstGeom>
          <a:solidFill>
            <a:schemeClr val="tx2">
              <a:lumMod val="90000"/>
              <a:lumOff val="10000"/>
            </a:schemeClr>
          </a:solidFill>
          <a:ln w="76200">
            <a:solidFill>
              <a:srgbClr val="FFC000"/>
            </a:solidFill>
          </a:ln>
        </p:spPr>
      </p:sp>
      <p:sp>
        <p:nvSpPr>
          <p:cNvPr id="12" name="Text Placeholder 7"/>
          <p:cNvSpPr>
            <a:spLocks noGrp="1"/>
          </p:cNvSpPr>
          <p:nvPr>
            <p:ph type="body" sz="quarter" idx="18"/>
          </p:nvPr>
        </p:nvSpPr>
        <p:spPr>
          <a:xfrm>
            <a:off x="8253149" y="4866968"/>
            <a:ext cx="2382601" cy="1113504"/>
          </a:xfrm>
        </p:spPr>
        <p:txBody>
          <a:bodyPr>
            <a:noAutofit/>
          </a:bodyPr>
          <a:lstStyle>
            <a:lvl1pPr marL="0" indent="0" algn="ctr">
              <a:buNone/>
              <a:defRPr sz="1800"/>
            </a:lvl1pPr>
            <a:lvl2pPr>
              <a:defRPr sz="1800"/>
            </a:lvl2pPr>
            <a:lvl3pPr>
              <a:defRPr sz="1800"/>
            </a:lvl3pPr>
            <a:lvl4pPr>
              <a:defRPr sz="1800"/>
            </a:lvl4pPr>
            <a:lvl5pPr>
              <a:defRPr sz="1800"/>
            </a:lvl5pPr>
          </a:lstStyle>
          <a:p>
            <a:pPr lvl="0"/>
            <a:endParaRPr lang="en-US" dirty="0"/>
          </a:p>
        </p:txBody>
      </p:sp>
    </p:spTree>
    <p:extLst>
      <p:ext uri="{BB962C8B-B14F-4D97-AF65-F5344CB8AC3E}">
        <p14:creationId xmlns:p14="http://schemas.microsoft.com/office/powerpoint/2010/main" val="272999193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3" name="Straight Connector 2"/>
          <p:cNvCxnSpPr/>
          <p:nvPr userDrawn="1"/>
        </p:nvCxnSpPr>
        <p:spPr>
          <a:xfrm>
            <a:off x="1762125" y="908228"/>
            <a:ext cx="4171950" cy="0"/>
          </a:xfrm>
          <a:prstGeom prst="line">
            <a:avLst/>
          </a:prstGeom>
          <a:ln>
            <a:gradFill>
              <a:gsLst>
                <a:gs pos="0">
                  <a:schemeClr val="accent1">
                    <a:lumMod val="5000"/>
                    <a:lumOff val="95000"/>
                  </a:schemeClr>
                </a:gs>
                <a:gs pos="55000">
                  <a:srgbClr val="0070C0"/>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504826" y="133350"/>
            <a:ext cx="7038974" cy="774878"/>
          </a:xfrm>
        </p:spPr>
        <p:txBody>
          <a:bodyPr anchor="b" anchorCtr="0">
            <a:normAutofit/>
          </a:bodyPr>
          <a:lstStyle>
            <a:lvl1pPr marL="0" indent="0" algn="ctr">
              <a:buNone/>
              <a:defRPr sz="3200" b="1"/>
            </a:lvl1pPr>
          </a:lstStyle>
          <a:p>
            <a:pPr lvl="0"/>
            <a:endParaRPr lang="en-US" dirty="0"/>
          </a:p>
        </p:txBody>
      </p:sp>
      <p:sp>
        <p:nvSpPr>
          <p:cNvPr id="10" name="Text Placeholder 5"/>
          <p:cNvSpPr>
            <a:spLocks noGrp="1"/>
          </p:cNvSpPr>
          <p:nvPr>
            <p:ph type="body" sz="quarter" idx="11"/>
          </p:nvPr>
        </p:nvSpPr>
        <p:spPr>
          <a:xfrm>
            <a:off x="1762125" y="1038225"/>
            <a:ext cx="4248150" cy="774878"/>
          </a:xfrm>
        </p:spPr>
        <p:txBody>
          <a:bodyPr anchor="t" anchorCtr="0">
            <a:normAutofit/>
          </a:bodyPr>
          <a:lstStyle>
            <a:lvl1pPr marL="0" indent="0" algn="ctr">
              <a:buNone/>
              <a:defRPr sz="1800" i="1"/>
            </a:lvl1pPr>
          </a:lstStyle>
          <a:p>
            <a:pPr lvl="0"/>
            <a:endParaRPr lang="en-US" dirty="0"/>
          </a:p>
        </p:txBody>
      </p:sp>
      <p:sp>
        <p:nvSpPr>
          <p:cNvPr id="12" name="Chart Placeholder 11"/>
          <p:cNvSpPr>
            <a:spLocks noGrp="1"/>
          </p:cNvSpPr>
          <p:nvPr>
            <p:ph type="chart" sz="quarter" idx="12"/>
          </p:nvPr>
        </p:nvSpPr>
        <p:spPr>
          <a:xfrm>
            <a:off x="200025" y="1645006"/>
            <a:ext cx="7115175" cy="4289070"/>
          </a:xfrm>
        </p:spPr>
        <p:txBody>
          <a:bodyPr/>
          <a:lstStyle/>
          <a:p>
            <a:endParaRPr lang="en-US"/>
          </a:p>
        </p:txBody>
      </p:sp>
      <p:sp>
        <p:nvSpPr>
          <p:cNvPr id="14" name="Text Placeholder 3"/>
          <p:cNvSpPr>
            <a:spLocks noGrp="1"/>
          </p:cNvSpPr>
          <p:nvPr>
            <p:ph type="body" sz="half" idx="2"/>
          </p:nvPr>
        </p:nvSpPr>
        <p:spPr>
          <a:xfrm>
            <a:off x="7669213" y="1645006"/>
            <a:ext cx="3932237" cy="5000091"/>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Tree>
    <p:extLst>
      <p:ext uri="{BB962C8B-B14F-4D97-AF65-F5344CB8AC3E}">
        <p14:creationId xmlns:p14="http://schemas.microsoft.com/office/powerpoint/2010/main" val="409589356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cxnSp>
        <p:nvCxnSpPr>
          <p:cNvPr id="3" name="Straight Connector 2"/>
          <p:cNvCxnSpPr/>
          <p:nvPr userDrawn="1"/>
        </p:nvCxnSpPr>
        <p:spPr>
          <a:xfrm>
            <a:off x="1762125" y="908228"/>
            <a:ext cx="4171950" cy="0"/>
          </a:xfrm>
          <a:prstGeom prst="line">
            <a:avLst/>
          </a:prstGeom>
          <a:ln>
            <a:gradFill>
              <a:gsLst>
                <a:gs pos="0">
                  <a:schemeClr val="accent1">
                    <a:lumMod val="5000"/>
                    <a:lumOff val="95000"/>
                  </a:schemeClr>
                </a:gs>
                <a:gs pos="55000">
                  <a:srgbClr val="0070C0"/>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504826" y="133350"/>
            <a:ext cx="7038974" cy="774878"/>
          </a:xfrm>
        </p:spPr>
        <p:txBody>
          <a:bodyPr anchor="b" anchorCtr="0">
            <a:normAutofit/>
          </a:bodyPr>
          <a:lstStyle>
            <a:lvl1pPr marL="0" indent="0" algn="ctr">
              <a:buNone/>
              <a:defRPr sz="3200" b="1"/>
            </a:lvl1pPr>
          </a:lstStyle>
          <a:p>
            <a:pPr lvl="0"/>
            <a:endParaRPr lang="en-US" dirty="0"/>
          </a:p>
        </p:txBody>
      </p:sp>
      <p:sp>
        <p:nvSpPr>
          <p:cNvPr id="10" name="Text Placeholder 5"/>
          <p:cNvSpPr>
            <a:spLocks noGrp="1"/>
          </p:cNvSpPr>
          <p:nvPr>
            <p:ph type="body" sz="quarter" idx="11"/>
          </p:nvPr>
        </p:nvSpPr>
        <p:spPr>
          <a:xfrm>
            <a:off x="1762125" y="1038225"/>
            <a:ext cx="4248150" cy="774878"/>
          </a:xfrm>
        </p:spPr>
        <p:txBody>
          <a:bodyPr anchor="t" anchorCtr="0">
            <a:normAutofit/>
          </a:bodyPr>
          <a:lstStyle>
            <a:lvl1pPr marL="0" indent="0" algn="ctr">
              <a:buNone/>
              <a:defRPr sz="1800" i="1"/>
            </a:lvl1pPr>
          </a:lstStyle>
          <a:p>
            <a:pPr lvl="0"/>
            <a:endParaRPr lang="en-US" dirty="0"/>
          </a:p>
        </p:txBody>
      </p:sp>
      <p:sp>
        <p:nvSpPr>
          <p:cNvPr id="12" name="Chart Placeholder 11"/>
          <p:cNvSpPr>
            <a:spLocks noGrp="1"/>
          </p:cNvSpPr>
          <p:nvPr>
            <p:ph type="chart" sz="quarter" idx="12"/>
          </p:nvPr>
        </p:nvSpPr>
        <p:spPr>
          <a:xfrm>
            <a:off x="200025" y="1645006"/>
            <a:ext cx="7115175" cy="4289070"/>
          </a:xfrm>
        </p:spPr>
        <p:txBody>
          <a:bodyPr/>
          <a:lstStyle/>
          <a:p>
            <a:endParaRPr lang="en-US"/>
          </a:p>
        </p:txBody>
      </p:sp>
      <p:sp>
        <p:nvSpPr>
          <p:cNvPr id="14" name="Text Placeholder 3"/>
          <p:cNvSpPr>
            <a:spLocks noGrp="1"/>
          </p:cNvSpPr>
          <p:nvPr>
            <p:ph type="body" sz="half" idx="2"/>
          </p:nvPr>
        </p:nvSpPr>
        <p:spPr>
          <a:xfrm>
            <a:off x="7669213" y="1645006"/>
            <a:ext cx="3932237" cy="5000091"/>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Tree>
    <p:extLst>
      <p:ext uri="{BB962C8B-B14F-4D97-AF65-F5344CB8AC3E}">
        <p14:creationId xmlns:p14="http://schemas.microsoft.com/office/powerpoint/2010/main" val="1570199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baseline="0" dirty="0" smtClean="0">
                <a:solidFill>
                  <a:schemeClr val="accent1"/>
                </a:solidFill>
              </a:rPr>
              <a:t>NATIONAL UNIVERSITY OF HO CHI MINH CITY</a:t>
            </a:r>
          </a:p>
          <a:p>
            <a:pPr algn="ctr"/>
            <a:r>
              <a:rPr lang="en-US" sz="1600" b="1" baseline="0" dirty="0" smtClean="0">
                <a:solidFill>
                  <a:schemeClr val="accent1">
                    <a:lumMod val="50000"/>
                  </a:schemeClr>
                </a:solidFill>
              </a:rPr>
              <a:t>UNIVERSITY OF TECHNOLOGY</a:t>
            </a:r>
            <a:endParaRPr lang="en-US" sz="1600" b="1" dirty="0">
              <a:solidFill>
                <a:schemeClr val="accent1">
                  <a:lumMod val="50000"/>
                </a:schemeClr>
              </a:solidFill>
            </a:endParaRPr>
          </a:p>
        </p:txBody>
      </p:sp>
    </p:spTree>
    <p:extLst>
      <p:ext uri="{BB962C8B-B14F-4D97-AF65-F5344CB8AC3E}">
        <p14:creationId xmlns:p14="http://schemas.microsoft.com/office/powerpoint/2010/main" val="27067420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5"/>
          <p:cNvSpPr>
            <a:spLocks noGrp="1"/>
          </p:cNvSpPr>
          <p:nvPr>
            <p:ph type="pic" sz="quarter" idx="13"/>
          </p:nvPr>
        </p:nvSpPr>
        <p:spPr>
          <a:xfrm flipH="1">
            <a:off x="758728" y="1163780"/>
            <a:ext cx="2423861" cy="3275215"/>
          </a:xfrm>
          <a:prstGeom prst="rect">
            <a:avLst/>
          </a:prstGeom>
          <a:solidFill>
            <a:schemeClr val="accent5">
              <a:lumMod val="50000"/>
            </a:schemeClr>
          </a:solidFill>
          <a:ln w="38100">
            <a:solidFill>
              <a:srgbClr val="00B0F0"/>
            </a:solidFill>
          </a:ln>
        </p:spPr>
        <p:style>
          <a:lnRef idx="0">
            <a:schemeClr val="accent1"/>
          </a:lnRef>
          <a:fillRef idx="3">
            <a:schemeClr val="accent1"/>
          </a:fillRef>
          <a:effectRef idx="3">
            <a:schemeClr val="accent1"/>
          </a:effectRef>
          <a:fontRef idx="none"/>
        </p:style>
      </p:sp>
      <p:sp>
        <p:nvSpPr>
          <p:cNvPr id="4" name="Picture Placeholder 6"/>
          <p:cNvSpPr>
            <a:spLocks noGrp="1"/>
          </p:cNvSpPr>
          <p:nvPr>
            <p:ph type="pic" sz="quarter" idx="14"/>
          </p:nvPr>
        </p:nvSpPr>
        <p:spPr>
          <a:xfrm flipH="1">
            <a:off x="3564469" y="1163780"/>
            <a:ext cx="2423861" cy="3275215"/>
          </a:xfrm>
          <a:prstGeom prst="rect">
            <a:avLst/>
          </a:prstGeom>
          <a:solidFill>
            <a:schemeClr val="accent5">
              <a:lumMod val="50000"/>
            </a:schemeClr>
          </a:solidFill>
          <a:ln w="38100">
            <a:solidFill>
              <a:srgbClr val="00B0F0"/>
            </a:solidFill>
          </a:ln>
        </p:spPr>
        <p:style>
          <a:lnRef idx="0">
            <a:schemeClr val="accent5"/>
          </a:lnRef>
          <a:fillRef idx="3">
            <a:schemeClr val="accent5"/>
          </a:fillRef>
          <a:effectRef idx="3">
            <a:schemeClr val="accent5"/>
          </a:effectRef>
          <a:fontRef idx="none"/>
        </p:style>
      </p:sp>
      <p:sp>
        <p:nvSpPr>
          <p:cNvPr id="5" name="Picture Placeholder 7"/>
          <p:cNvSpPr>
            <a:spLocks noGrp="1"/>
          </p:cNvSpPr>
          <p:nvPr>
            <p:ph type="pic" sz="quarter" idx="15"/>
          </p:nvPr>
        </p:nvSpPr>
        <p:spPr>
          <a:xfrm flipH="1">
            <a:off x="6402867" y="1163779"/>
            <a:ext cx="2423861" cy="3275215"/>
          </a:xfrm>
          <a:prstGeom prst="rect">
            <a:avLst/>
          </a:prstGeom>
          <a:solidFill>
            <a:schemeClr val="accent5">
              <a:lumMod val="50000"/>
            </a:schemeClr>
          </a:solidFill>
          <a:ln w="38100">
            <a:solidFill>
              <a:schemeClr val="accent6"/>
            </a:solidFill>
          </a:ln>
        </p:spPr>
        <p:style>
          <a:lnRef idx="0">
            <a:schemeClr val="accent5"/>
          </a:lnRef>
          <a:fillRef idx="3">
            <a:schemeClr val="accent5"/>
          </a:fillRef>
          <a:effectRef idx="3">
            <a:schemeClr val="accent5"/>
          </a:effectRef>
          <a:fontRef idx="none"/>
        </p:style>
      </p:sp>
      <p:sp>
        <p:nvSpPr>
          <p:cNvPr id="6" name="Picture Placeholder 12"/>
          <p:cNvSpPr>
            <a:spLocks noGrp="1"/>
          </p:cNvSpPr>
          <p:nvPr>
            <p:ph type="pic" sz="quarter" idx="20"/>
          </p:nvPr>
        </p:nvSpPr>
        <p:spPr>
          <a:xfrm flipH="1">
            <a:off x="9104101" y="1163778"/>
            <a:ext cx="2423861" cy="3275215"/>
          </a:xfrm>
          <a:prstGeom prst="rect">
            <a:avLst/>
          </a:prstGeom>
          <a:solidFill>
            <a:schemeClr val="accent5">
              <a:lumMod val="50000"/>
            </a:schemeClr>
          </a:solidFill>
          <a:ln w="38100">
            <a:solidFill>
              <a:srgbClr val="FFC000"/>
            </a:solidFill>
          </a:ln>
        </p:spPr>
        <p:style>
          <a:lnRef idx="0">
            <a:schemeClr val="accent5"/>
          </a:lnRef>
          <a:fillRef idx="3">
            <a:schemeClr val="accent5"/>
          </a:fillRef>
          <a:effectRef idx="3">
            <a:schemeClr val="accent5"/>
          </a:effectRef>
          <a:fontRef idx="none"/>
        </p:style>
      </p:sp>
      <p:sp>
        <p:nvSpPr>
          <p:cNvPr id="7" name="Text Placeholder 7"/>
          <p:cNvSpPr>
            <a:spLocks noGrp="1"/>
          </p:cNvSpPr>
          <p:nvPr>
            <p:ph type="body" sz="quarter" idx="21"/>
          </p:nvPr>
        </p:nvSpPr>
        <p:spPr>
          <a:xfrm>
            <a:off x="758728"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
        <p:nvSpPr>
          <p:cNvPr id="8" name="Text Placeholder 7"/>
          <p:cNvSpPr>
            <a:spLocks noGrp="1"/>
          </p:cNvSpPr>
          <p:nvPr>
            <p:ph type="body" sz="quarter" idx="22"/>
          </p:nvPr>
        </p:nvSpPr>
        <p:spPr>
          <a:xfrm>
            <a:off x="3631708"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
        <p:nvSpPr>
          <p:cNvPr id="9" name="Text Placeholder 7"/>
          <p:cNvSpPr>
            <a:spLocks noGrp="1"/>
          </p:cNvSpPr>
          <p:nvPr>
            <p:ph type="body" sz="quarter" idx="23"/>
          </p:nvPr>
        </p:nvSpPr>
        <p:spPr>
          <a:xfrm>
            <a:off x="6470106"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
        <p:nvSpPr>
          <p:cNvPr id="10" name="Text Placeholder 7"/>
          <p:cNvSpPr>
            <a:spLocks noGrp="1"/>
          </p:cNvSpPr>
          <p:nvPr>
            <p:ph type="body" sz="quarter" idx="24"/>
          </p:nvPr>
        </p:nvSpPr>
        <p:spPr>
          <a:xfrm>
            <a:off x="9238581"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Tree>
    <p:extLst>
      <p:ext uri="{BB962C8B-B14F-4D97-AF65-F5344CB8AC3E}">
        <p14:creationId xmlns:p14="http://schemas.microsoft.com/office/powerpoint/2010/main" val="268764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sp>
        <p:nvSpPr>
          <p:cNvPr id="2" name="Title 1"/>
          <p:cNvSpPr>
            <a:spLocks noGrp="1"/>
          </p:cNvSpPr>
          <p:nvPr>
            <p:ph type="ctrTitle"/>
          </p:nvPr>
        </p:nvSpPr>
        <p:spPr>
          <a:xfrm>
            <a:off x="1524000" y="2050991"/>
            <a:ext cx="9144000" cy="1458972"/>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dirty="0" smtClean="0">
                <a:solidFill>
                  <a:schemeClr val="accent1"/>
                </a:solidFill>
              </a:rPr>
              <a:t>ĐẠI</a:t>
            </a:r>
            <a:r>
              <a:rPr lang="en-US" sz="1600" baseline="0" dirty="0" smtClean="0">
                <a:solidFill>
                  <a:schemeClr val="accent1"/>
                </a:solidFill>
              </a:rPr>
              <a:t> HỌC QUỐC GIA THÀNH PHỐ HỒ CHÍ MINH</a:t>
            </a:r>
          </a:p>
          <a:p>
            <a:pPr algn="ctr"/>
            <a:r>
              <a:rPr lang="en-US" sz="1600" b="1" baseline="0" dirty="0" smtClean="0">
                <a:solidFill>
                  <a:schemeClr val="bg1"/>
                </a:solidFill>
              </a:rPr>
              <a:t>TRƯỜNG ĐẠI HỌC BÁCH KHOA</a:t>
            </a:r>
            <a:endParaRPr lang="en-US" sz="1600" b="1" dirty="0">
              <a:solidFill>
                <a:schemeClr val="bg1"/>
              </a:solidFill>
            </a:endParaRPr>
          </a:p>
        </p:txBody>
      </p:sp>
    </p:spTree>
    <p:extLst>
      <p:ext uri="{BB962C8B-B14F-4D97-AF65-F5344CB8AC3E}">
        <p14:creationId xmlns:p14="http://schemas.microsoft.com/office/powerpoint/2010/main" val="9934892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sp>
        <p:nvSpPr>
          <p:cNvPr id="2" name="Title 1"/>
          <p:cNvSpPr>
            <a:spLocks noGrp="1"/>
          </p:cNvSpPr>
          <p:nvPr>
            <p:ph type="ctrTitle"/>
          </p:nvPr>
        </p:nvSpPr>
        <p:spPr>
          <a:xfrm>
            <a:off x="1524000" y="2050991"/>
            <a:ext cx="9144000" cy="1458972"/>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dirty="0" smtClean="0">
                <a:solidFill>
                  <a:schemeClr val="accent1"/>
                </a:solidFill>
              </a:rPr>
              <a:t>NATIONAL UNIVERSITY OF HO CHI MINH CITY</a:t>
            </a:r>
          </a:p>
          <a:p>
            <a:pPr algn="ctr"/>
            <a:r>
              <a:rPr lang="en-US" sz="1600" b="1" dirty="0" smtClean="0">
                <a:solidFill>
                  <a:schemeClr val="bg1"/>
                </a:solidFill>
              </a:rPr>
              <a:t>UNIVERSITY OF TECHNOLOGY</a:t>
            </a:r>
          </a:p>
        </p:txBody>
      </p:sp>
    </p:spTree>
    <p:extLst>
      <p:ext uri="{BB962C8B-B14F-4D97-AF65-F5344CB8AC3E}">
        <p14:creationId xmlns:p14="http://schemas.microsoft.com/office/powerpoint/2010/main" val="14945992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5502859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185404300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rgbClr val="FFC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4867800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481148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51022" y="1825625"/>
            <a:ext cx="4802777"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6" name="Footer Placeholder 5"/>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7" name="Slide Number Placeholder 6"/>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cxnSp>
        <p:nvCxnSpPr>
          <p:cNvPr id="9" name="Straight Connector 8"/>
          <p:cNvCxnSpPr/>
          <p:nvPr userDrawn="1"/>
        </p:nvCxnSpPr>
        <p:spPr>
          <a:xfrm>
            <a:off x="6113412" y="1825625"/>
            <a:ext cx="0" cy="4222478"/>
          </a:xfrm>
          <a:prstGeom prst="line">
            <a:avLst/>
          </a:prstGeom>
          <a:ln>
            <a:gradFill flip="none" rotWithShape="1">
              <a:gsLst>
                <a:gs pos="0">
                  <a:schemeClr val="accent1">
                    <a:lumMod val="5000"/>
                    <a:lumOff val="95000"/>
                  </a:schemeClr>
                </a:gs>
                <a:gs pos="30000">
                  <a:schemeClr val="accent1">
                    <a:lumMod val="50000"/>
                  </a:schemeClr>
                </a:gs>
                <a:gs pos="81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4874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544286"/>
            <a:ext cx="4809898" cy="783771"/>
          </a:xfrm>
          <a:solidFill>
            <a:schemeClr val="accent1">
              <a:lumMod val="50000"/>
            </a:schemeClr>
          </a:solidFill>
        </p:spPr>
        <p:style>
          <a:lnRef idx="2">
            <a:schemeClr val="accent1"/>
          </a:lnRef>
          <a:fillRef idx="1">
            <a:schemeClr val="lt1"/>
          </a:fillRef>
          <a:effectRef idx="0">
            <a:schemeClr val="accent1"/>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839788" y="1621971"/>
            <a:ext cx="4809899" cy="456769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1097" y="544285"/>
            <a:ext cx="4797834" cy="783772"/>
          </a:xfrm>
          <a:solidFill>
            <a:schemeClr val="accent1">
              <a:lumMod val="50000"/>
            </a:schemeClr>
          </a:solidFill>
        </p:spPr>
        <p:style>
          <a:lnRef idx="2">
            <a:schemeClr val="accent1"/>
          </a:lnRef>
          <a:fillRef idx="1">
            <a:schemeClr val="lt1"/>
          </a:fillRef>
          <a:effectRef idx="0">
            <a:schemeClr val="accent1"/>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6" name="Content Placeholder 5"/>
          <p:cNvSpPr>
            <a:spLocks noGrp="1"/>
          </p:cNvSpPr>
          <p:nvPr>
            <p:ph sz="quarter" idx="4"/>
          </p:nvPr>
        </p:nvSpPr>
        <p:spPr>
          <a:xfrm>
            <a:off x="6557554" y="1621971"/>
            <a:ext cx="4797834" cy="4567692"/>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838200" y="6363173"/>
            <a:ext cx="2743200" cy="365125"/>
          </a:xfrm>
          <a:prstGeom prst="rect">
            <a:avLst/>
          </a:prstGeom>
        </p:spPr>
        <p:txBody>
          <a:bodyPr/>
          <a:lstStyle/>
          <a:p>
            <a:r>
              <a:rPr lang="en-US" smtClean="0"/>
              <a:t>5/10/2019</a:t>
            </a:r>
            <a:endParaRPr lang="en-US"/>
          </a:p>
        </p:txBody>
      </p:sp>
      <p:sp>
        <p:nvSpPr>
          <p:cNvPr id="8" name="Footer Placeholder 7"/>
          <p:cNvSpPr>
            <a:spLocks noGrp="1"/>
          </p:cNvSpPr>
          <p:nvPr>
            <p:ph type="ftr" sz="quarter" idx="11"/>
          </p:nvPr>
        </p:nvSpPr>
        <p:spPr>
          <a:xfrm>
            <a:off x="4038600" y="6369996"/>
            <a:ext cx="4114800" cy="365125"/>
          </a:xfrm>
          <a:prstGeom prst="rect">
            <a:avLst/>
          </a:prstGeom>
        </p:spPr>
        <p:txBody>
          <a:bodyPr/>
          <a:lstStyle/>
          <a:p>
            <a:r>
              <a:rPr lang="en-US" smtClean="0"/>
              <a:t>12</a:t>
            </a:r>
            <a:endParaRPr lang="en-US"/>
          </a:p>
        </p:txBody>
      </p:sp>
      <p:sp>
        <p:nvSpPr>
          <p:cNvPr id="9" name="Slide Number Placeholder 8"/>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cxnSp>
        <p:nvCxnSpPr>
          <p:cNvPr id="10" name="Straight Connector 9"/>
          <p:cNvCxnSpPr/>
          <p:nvPr userDrawn="1"/>
        </p:nvCxnSpPr>
        <p:spPr>
          <a:xfrm>
            <a:off x="6113412" y="544286"/>
            <a:ext cx="0" cy="5503817"/>
          </a:xfrm>
          <a:prstGeom prst="line">
            <a:avLst/>
          </a:prstGeom>
          <a:ln>
            <a:gradFill flip="none" rotWithShape="1">
              <a:gsLst>
                <a:gs pos="0">
                  <a:schemeClr val="accent1">
                    <a:lumMod val="5000"/>
                    <a:lumOff val="95000"/>
                  </a:schemeClr>
                </a:gs>
                <a:gs pos="30000">
                  <a:schemeClr val="accent1">
                    <a:lumMod val="50000"/>
                  </a:schemeClr>
                </a:gs>
                <a:gs pos="81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10574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148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786029"/>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1319" y="0"/>
            <a:ext cx="12189361" cy="6858000"/>
          </a:xfrm>
          <a:prstGeom prst="rect">
            <a:avLst/>
          </a:prstGeom>
          <a:gradFill flip="none" rotWithShape="1">
            <a:gsLst>
              <a:gs pos="0">
                <a:schemeClr val="accent1">
                  <a:lumMod val="5000"/>
                  <a:lumOff val="95000"/>
                  <a:alpha val="0"/>
                </a:schemeClr>
              </a:gs>
              <a:gs pos="38000">
                <a:schemeClr val="bg1">
                  <a:alpha val="15000"/>
                </a:schemeClr>
              </a:gs>
              <a:gs pos="84000">
                <a:schemeClr val="bg2">
                  <a:alpha val="30000"/>
                </a:schemeClr>
              </a:gs>
              <a:gs pos="100000">
                <a:schemeClr val="bg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8461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2" r:id="rId4"/>
    <p:sldLayoutId id="2147483650" r:id="rId5"/>
    <p:sldLayoutId id="2147483651" r:id="rId6"/>
    <p:sldLayoutId id="2147483663" r:id="rId7"/>
    <p:sldLayoutId id="2147483652" r:id="rId8"/>
    <p:sldLayoutId id="2147483653" r:id="rId9"/>
    <p:sldLayoutId id="2147483654" r:id="rId10"/>
    <p:sldLayoutId id="2147483655" r:id="rId11"/>
    <p:sldLayoutId id="2147483665" r:id="rId12"/>
    <p:sldLayoutId id="2147483656" r:id="rId13"/>
    <p:sldLayoutId id="2147483657" r:id="rId14"/>
    <p:sldLayoutId id="2147483658" r:id="rId15"/>
    <p:sldLayoutId id="2147483659" r:id="rId16"/>
    <p:sldLayoutId id="2147483664" r:id="rId17"/>
    <p:sldLayoutId id="2147483666" r:id="rId18"/>
    <p:sldLayoutId id="2147483667" r:id="rId19"/>
    <p:sldLayoutId id="2147483668" r:id="rId20"/>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31157" y="1141913"/>
            <a:ext cx="6129686" cy="1458972"/>
          </a:xfrm>
        </p:spPr>
        <p:txBody>
          <a:bodyPr>
            <a:normAutofit/>
          </a:bodyPr>
          <a:lstStyle/>
          <a:p>
            <a:r>
              <a:rPr lang="en-US" smtClean="0"/>
              <a:t>ĐỒ ÁN TỐT NGHIỆP</a:t>
            </a:r>
            <a:endParaRPr lang="en-US" dirty="0"/>
          </a:p>
        </p:txBody>
      </p:sp>
      <p:sp>
        <p:nvSpPr>
          <p:cNvPr id="8" name="Subtitle 7"/>
          <p:cNvSpPr>
            <a:spLocks noGrp="1"/>
          </p:cNvSpPr>
          <p:nvPr>
            <p:ph type="subTitle" idx="1"/>
          </p:nvPr>
        </p:nvSpPr>
        <p:spPr>
          <a:xfrm>
            <a:off x="1783080" y="2531371"/>
            <a:ext cx="8625840" cy="1655762"/>
          </a:xfrm>
        </p:spPr>
        <p:txBody>
          <a:bodyPr/>
          <a:lstStyle/>
          <a:p>
            <a:r>
              <a:rPr lang="en-US"/>
              <a:t>THIẾT KẾ PHÁT TUYẾN PHÂN PHỐI 22 kV </a:t>
            </a:r>
            <a:endParaRPr lang="en-US" smtClean="0"/>
          </a:p>
          <a:p>
            <a:r>
              <a:rPr lang="en-US" smtClean="0"/>
              <a:t>TÌM </a:t>
            </a:r>
            <a:r>
              <a:rPr lang="en-US"/>
              <a:t>HIỂU PHẦN MỀM SURVALENT - KẾT NỐI VỚI RELAY P3U30 ĐỂ GIÁM SÁT VÀ ĐIỀU KHIỂN PHÁT TUYẾN 22 </a:t>
            </a:r>
            <a:r>
              <a:rPr lang="en-US" smtClean="0"/>
              <a:t>kV</a:t>
            </a:r>
          </a:p>
          <a:p>
            <a:endParaRPr lang="en-US"/>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7930" y="221864"/>
            <a:ext cx="1014555" cy="92240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083" y="367882"/>
            <a:ext cx="1907671" cy="677146"/>
          </a:xfrm>
          <a:prstGeom prst="rect">
            <a:avLst/>
          </a:prstGeom>
        </p:spPr>
      </p:pic>
      <p:sp>
        <p:nvSpPr>
          <p:cNvPr id="2" name="Rectangle 1"/>
          <p:cNvSpPr/>
          <p:nvPr/>
        </p:nvSpPr>
        <p:spPr>
          <a:xfrm>
            <a:off x="5855368" y="4117619"/>
            <a:ext cx="6096000" cy="1200329"/>
          </a:xfrm>
          <a:prstGeom prst="rect">
            <a:avLst/>
          </a:prstGeom>
        </p:spPr>
        <p:txBody>
          <a:bodyPr>
            <a:spAutoFit/>
          </a:bodyPr>
          <a:lstStyle/>
          <a:p>
            <a:r>
              <a:rPr lang="en-US"/>
              <a:t>GVHD	:	ThS. NGUYỄN HOÀNG MINH TUẤN</a:t>
            </a:r>
          </a:p>
          <a:p>
            <a:r>
              <a:rPr lang="en-US"/>
              <a:t>SVTH	:	LÊ ĐÌNH NHẬT ANH</a:t>
            </a:r>
          </a:p>
          <a:p>
            <a:r>
              <a:rPr lang="en-US"/>
              <a:t>MSSV	:	1912568</a:t>
            </a:r>
          </a:p>
          <a:p>
            <a:r>
              <a:rPr lang="en-US"/>
              <a:t>LỚP	:	DD19KTD01</a:t>
            </a:r>
          </a:p>
        </p:txBody>
      </p:sp>
    </p:spTree>
    <p:extLst>
      <p:ext uri="{BB962C8B-B14F-4D97-AF65-F5344CB8AC3E}">
        <p14:creationId xmlns:p14="http://schemas.microsoft.com/office/powerpoint/2010/main" val="1417682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753291" y="3779449"/>
            <a:ext cx="10515600" cy="1610269"/>
          </a:xfrm>
        </p:spPr>
        <p:txBody>
          <a:bodyPr>
            <a:normAutofit fontScale="90000"/>
          </a:bodyPr>
          <a:lstStyle/>
          <a:p>
            <a:r>
              <a:rPr lang="en-US"/>
              <a:t>2. TÌM HIỂU PHẦN MỀM SURVALENT </a:t>
            </a:r>
            <a:r>
              <a:rPr lang="en-US" smtClean="0"/>
              <a:t> </a:t>
            </a:r>
            <a:r>
              <a:rPr lang="en-US"/>
              <a:t>KẾT NỐI VỚI RELAY P3U30 ĐỂ GIÁM SÁT VÀ ĐIỀU </a:t>
            </a:r>
            <a:r>
              <a:rPr lang="en-US" smtClean="0"/>
              <a:t>KHIỂN PHÁT </a:t>
            </a:r>
            <a:r>
              <a:rPr lang="en-US"/>
              <a:t>TUYẾN 22 kV</a:t>
            </a:r>
            <a:br>
              <a:rPr lang="en-US"/>
            </a:br>
            <a:endParaRPr lang="en-US" dirty="0"/>
          </a:p>
        </p:txBody>
      </p:sp>
      <p:sp>
        <p:nvSpPr>
          <p:cNvPr id="8" name="Text Placeholder 7"/>
          <p:cNvSpPr>
            <a:spLocks noGrp="1"/>
          </p:cNvSpPr>
          <p:nvPr>
            <p:ph type="body" idx="1"/>
          </p:nvPr>
        </p:nvSpPr>
        <p:spPr>
          <a:xfrm>
            <a:off x="889535" y="4639624"/>
            <a:ext cx="9577251" cy="1500187"/>
          </a:xfrm>
        </p:spPr>
        <p:txBody>
          <a:bodyPr/>
          <a:lstStyle/>
          <a:p>
            <a:pPr algn="just"/>
            <a:r>
              <a:rPr lang="en-US" smtClean="0"/>
              <a:t>Thiết kế mạch điều khiển đóng cắt máy cắt hiển thị qua đèn, thiết lập cấu hình cho P3U30, thiết kế giao diện HMI giám sát một xuất tuyến bằng SURVALENT và thực hiện kết nối, kết quả đánh giá mô hình mô phỏng</a:t>
            </a:r>
            <a:endParaRPr lang="en-US" dirty="0"/>
          </a:p>
        </p:txBody>
      </p:sp>
      <p:sp>
        <p:nvSpPr>
          <p:cNvPr id="4"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smtClean="0"/>
              <a:t>9</a:t>
            </a:r>
            <a:endParaRPr lang="en-US" sz="1100" b="1" dirty="0"/>
          </a:p>
        </p:txBody>
      </p:sp>
    </p:spTree>
    <p:extLst>
      <p:ext uri="{BB962C8B-B14F-4D97-AF65-F5344CB8AC3E}">
        <p14:creationId xmlns:p14="http://schemas.microsoft.com/office/powerpoint/2010/main" val="2177381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2708" y="0"/>
            <a:ext cx="10515600" cy="1325563"/>
          </a:xfrm>
        </p:spPr>
        <p:txBody>
          <a:bodyPr/>
          <a:lstStyle/>
          <a:p>
            <a:r>
              <a:rPr lang="en-US" smtClean="0"/>
              <a:t>IEC 61850</a:t>
            </a:r>
            <a:endParaRPr lang="en-US" dirty="0"/>
          </a:p>
        </p:txBody>
      </p:sp>
      <p:sp>
        <p:nvSpPr>
          <p:cNvPr id="4"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b="1" dirty="0"/>
          </a:p>
        </p:txBody>
      </p:sp>
      <p:pic>
        <p:nvPicPr>
          <p:cNvPr id="12" name="Content Placeholder 11"/>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335294" y="2069517"/>
            <a:ext cx="4725784" cy="2166459"/>
          </a:xfrm>
          <a:prstGeom prst="rect">
            <a:avLst/>
          </a:prstGeom>
        </p:spPr>
      </p:pic>
      <p:sp>
        <p:nvSpPr>
          <p:cNvPr id="5" name="Rectangle 4"/>
          <p:cNvSpPr/>
          <p:nvPr/>
        </p:nvSpPr>
        <p:spPr>
          <a:xfrm>
            <a:off x="3079293" y="4235976"/>
            <a:ext cx="5776621" cy="400110"/>
          </a:xfrm>
          <a:prstGeom prst="rect">
            <a:avLst/>
          </a:prstGeom>
        </p:spPr>
        <p:txBody>
          <a:bodyPr wrap="square">
            <a:spAutoFit/>
          </a:bodyPr>
          <a:lstStyle/>
          <a:p>
            <a:r>
              <a:rPr lang="en-US" sz="2000">
                <a:latin typeface="+mj-lt"/>
                <a:ea typeface="Calibri" panose="020F0502020204030204" pitchFamily="34" charset="0"/>
              </a:rPr>
              <a:t>Cấu trúc mẫu hệ thống tự động hóa trạm biến áp</a:t>
            </a:r>
            <a:endParaRPr lang="en-US" sz="2000">
              <a:latin typeface="+mj-lt"/>
            </a:endParaRPr>
          </a:p>
        </p:txBody>
      </p:sp>
      <p:sp>
        <p:nvSpPr>
          <p:cNvPr id="7" name="Rectangle 6"/>
          <p:cNvSpPr/>
          <p:nvPr/>
        </p:nvSpPr>
        <p:spPr>
          <a:xfrm>
            <a:off x="437624" y="886064"/>
            <a:ext cx="10705767" cy="1110753"/>
          </a:xfrm>
          <a:prstGeom prst="rect">
            <a:avLst/>
          </a:prstGeom>
        </p:spPr>
        <p:txBody>
          <a:bodyPr wrap="square">
            <a:spAutoFit/>
          </a:bodyPr>
          <a:lstStyle/>
          <a:p>
            <a:pPr indent="457200" algn="just">
              <a:lnSpc>
                <a:spcPct val="145000"/>
              </a:lnSpc>
              <a:spcAft>
                <a:spcPts val="1000"/>
              </a:spcAft>
            </a:pPr>
            <a:r>
              <a:rPr lang="en-US" sz="2400" spc="-10" smtClean="0">
                <a:latin typeface="+mj-lt"/>
                <a:ea typeface="Times New Roman" panose="02020603050405020304" pitchFamily="18" charset="0"/>
              </a:rPr>
              <a:t>IEC 61850 là một giao thức chung nhằm tạo sự thuận lợi cho khả năng tương tác và liên lạc giữa các IEDs trong các trạm biến áp.</a:t>
            </a:r>
          </a:p>
        </p:txBody>
      </p:sp>
      <p:sp>
        <p:nvSpPr>
          <p:cNvPr id="8" name="Rectangle 7"/>
          <p:cNvSpPr/>
          <p:nvPr/>
        </p:nvSpPr>
        <p:spPr>
          <a:xfrm>
            <a:off x="437623" y="4636086"/>
            <a:ext cx="10705767" cy="575222"/>
          </a:xfrm>
          <a:prstGeom prst="rect">
            <a:avLst/>
          </a:prstGeom>
        </p:spPr>
        <p:txBody>
          <a:bodyPr wrap="square">
            <a:spAutoFit/>
          </a:bodyPr>
          <a:lstStyle/>
          <a:p>
            <a:pPr indent="457200" algn="just">
              <a:lnSpc>
                <a:spcPct val="145000"/>
              </a:lnSpc>
              <a:spcAft>
                <a:spcPts val="1000"/>
              </a:spcAft>
            </a:pPr>
            <a:r>
              <a:rPr lang="en-US" sz="2400" spc="-10" smtClean="0">
                <a:latin typeface="+mj-lt"/>
                <a:ea typeface="Times New Roman" panose="02020603050405020304" pitchFamily="18" charset="0"/>
              </a:rPr>
              <a:t>Giao thức IEC 61850 được viết bằng ngôn ngữ SCL.</a:t>
            </a:r>
          </a:p>
        </p:txBody>
      </p:sp>
      <p:sp>
        <p:nvSpPr>
          <p:cNvPr id="9" name="Footer Placeholder 3"/>
          <p:cNvSpPr txBox="1">
            <a:spLocks/>
          </p:cNvSpPr>
          <p:nvPr/>
        </p:nvSpPr>
        <p:spPr>
          <a:xfrm>
            <a:off x="4191000" y="65223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10</a:t>
            </a:r>
            <a:endParaRPr lang="en-US" sz="1100" b="1" dirty="0"/>
          </a:p>
        </p:txBody>
      </p:sp>
    </p:spTree>
    <p:extLst>
      <p:ext uri="{BB962C8B-B14F-4D97-AF65-F5344CB8AC3E}">
        <p14:creationId xmlns:p14="http://schemas.microsoft.com/office/powerpoint/2010/main" val="311279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smtClean="0"/>
              <a:t>PHẦN MỀM SURVALENT</a:t>
            </a:r>
            <a:endParaRPr lang="en-US" dirty="0"/>
          </a:p>
        </p:txBody>
      </p:sp>
      <p:sp>
        <p:nvSpPr>
          <p:cNvPr id="7" name="Rectangle 6"/>
          <p:cNvSpPr/>
          <p:nvPr/>
        </p:nvSpPr>
        <p:spPr>
          <a:xfrm>
            <a:off x="652044" y="1310899"/>
            <a:ext cx="10705767" cy="1163395"/>
          </a:xfrm>
          <a:prstGeom prst="rect">
            <a:avLst/>
          </a:prstGeom>
        </p:spPr>
        <p:txBody>
          <a:bodyPr wrap="square">
            <a:spAutoFit/>
          </a:bodyPr>
          <a:lstStyle/>
          <a:p>
            <a:pPr indent="457200" algn="just">
              <a:lnSpc>
                <a:spcPct val="145000"/>
              </a:lnSpc>
              <a:spcAft>
                <a:spcPts val="1000"/>
              </a:spcAft>
            </a:pPr>
            <a:r>
              <a:rPr lang="en-US" sz="2400" spc="-10">
                <a:latin typeface="+mj-lt"/>
                <a:ea typeface="Times New Roman" panose="02020603050405020304" pitchFamily="18" charset="0"/>
              </a:rPr>
              <a:t>Hệ</a:t>
            </a:r>
            <a:r>
              <a:rPr lang="en-US" sz="2400" spc="-60">
                <a:latin typeface="+mj-lt"/>
                <a:ea typeface="Times New Roman" panose="02020603050405020304" pitchFamily="18" charset="0"/>
              </a:rPr>
              <a:t> </a:t>
            </a:r>
            <a:r>
              <a:rPr lang="en-US" sz="2400" spc="-10">
                <a:latin typeface="+mj-lt"/>
                <a:ea typeface="Times New Roman" panose="02020603050405020304" pitchFamily="18" charset="0"/>
              </a:rPr>
              <a:t>thống</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SCADA</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Survalent</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là</a:t>
            </a:r>
            <a:r>
              <a:rPr lang="en-US" sz="2400" spc="-60">
                <a:latin typeface="+mj-lt"/>
                <a:ea typeface="Times New Roman" panose="02020603050405020304" pitchFamily="18" charset="0"/>
              </a:rPr>
              <a:t> </a:t>
            </a:r>
            <a:r>
              <a:rPr lang="en-US" sz="2400" spc="-10">
                <a:latin typeface="+mj-lt"/>
                <a:ea typeface="Times New Roman" panose="02020603050405020304" pitchFamily="18" charset="0"/>
              </a:rPr>
              <a:t>một</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giải</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pháp</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phần</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mềm</a:t>
            </a:r>
            <a:r>
              <a:rPr lang="en-US" sz="2400" spc="-60">
                <a:latin typeface="+mj-lt"/>
                <a:ea typeface="Times New Roman" panose="02020603050405020304" pitchFamily="18" charset="0"/>
              </a:rPr>
              <a:t> </a:t>
            </a:r>
            <a:r>
              <a:rPr lang="en-US" sz="2400" spc="-10">
                <a:latin typeface="+mj-lt"/>
                <a:ea typeface="Times New Roman" panose="02020603050405020304" pitchFamily="18" charset="0"/>
              </a:rPr>
              <a:t>tự</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động</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hóa</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cung</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cấp</a:t>
            </a:r>
            <a:r>
              <a:rPr lang="en-US" sz="2400" spc="-60">
                <a:latin typeface="+mj-lt"/>
                <a:ea typeface="Times New Roman" panose="02020603050405020304" pitchFamily="18" charset="0"/>
              </a:rPr>
              <a:t> </a:t>
            </a:r>
            <a:r>
              <a:rPr lang="en-US" sz="2400" spc="-10">
                <a:latin typeface="+mj-lt"/>
                <a:ea typeface="Times New Roman" panose="02020603050405020304" pitchFamily="18" charset="0"/>
              </a:rPr>
              <a:t>khả</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năng</a:t>
            </a:r>
            <a:r>
              <a:rPr lang="en-US" sz="2400" spc="-55">
                <a:latin typeface="+mj-lt"/>
                <a:ea typeface="Times New Roman" panose="02020603050405020304" pitchFamily="18" charset="0"/>
              </a:rPr>
              <a:t> </a:t>
            </a:r>
            <a:r>
              <a:rPr lang="en-US" sz="2400" spc="-10">
                <a:latin typeface="+mj-lt"/>
                <a:ea typeface="Times New Roman" panose="02020603050405020304" pitchFamily="18" charset="0"/>
              </a:rPr>
              <a:t>kiểm </a:t>
            </a:r>
            <a:r>
              <a:rPr lang="en-US" sz="2400">
                <a:latin typeface="+mj-lt"/>
                <a:ea typeface="Times New Roman" panose="02020603050405020304" pitchFamily="18" charset="0"/>
              </a:rPr>
              <a:t>tra,</a:t>
            </a:r>
            <a:r>
              <a:rPr lang="en-US" sz="2400" spc="-70">
                <a:latin typeface="+mj-lt"/>
                <a:ea typeface="Times New Roman" panose="02020603050405020304" pitchFamily="18" charset="0"/>
              </a:rPr>
              <a:t> </a:t>
            </a:r>
            <a:r>
              <a:rPr lang="en-US" sz="2400">
                <a:latin typeface="+mj-lt"/>
                <a:ea typeface="Times New Roman" panose="02020603050405020304" pitchFamily="18" charset="0"/>
              </a:rPr>
              <a:t>giám</a:t>
            </a:r>
            <a:r>
              <a:rPr lang="en-US" sz="2400" spc="-65">
                <a:latin typeface="+mj-lt"/>
                <a:ea typeface="Times New Roman" panose="02020603050405020304" pitchFamily="18" charset="0"/>
              </a:rPr>
              <a:t> </a:t>
            </a:r>
            <a:r>
              <a:rPr lang="en-US" sz="2400">
                <a:latin typeface="+mj-lt"/>
                <a:ea typeface="Times New Roman" panose="02020603050405020304" pitchFamily="18" charset="0"/>
              </a:rPr>
              <a:t>sát</a:t>
            </a:r>
            <a:r>
              <a:rPr lang="en-US" sz="2400" spc="-65">
                <a:latin typeface="+mj-lt"/>
                <a:ea typeface="Times New Roman" panose="02020603050405020304" pitchFamily="18" charset="0"/>
              </a:rPr>
              <a:t> </a:t>
            </a:r>
            <a:r>
              <a:rPr lang="en-US" sz="2400">
                <a:latin typeface="+mj-lt"/>
                <a:ea typeface="Times New Roman" panose="02020603050405020304" pitchFamily="18" charset="0"/>
              </a:rPr>
              <a:t>và</a:t>
            </a:r>
            <a:r>
              <a:rPr lang="en-US" sz="2400" spc="-65">
                <a:latin typeface="+mj-lt"/>
                <a:ea typeface="Times New Roman" panose="02020603050405020304" pitchFamily="18" charset="0"/>
              </a:rPr>
              <a:t> </a:t>
            </a:r>
            <a:r>
              <a:rPr lang="en-US" sz="2400">
                <a:latin typeface="+mj-lt"/>
                <a:ea typeface="Times New Roman" panose="02020603050405020304" pitchFamily="18" charset="0"/>
              </a:rPr>
              <a:t>thu</a:t>
            </a:r>
            <a:r>
              <a:rPr lang="en-US" sz="2400" spc="-70">
                <a:latin typeface="+mj-lt"/>
                <a:ea typeface="Times New Roman" panose="02020603050405020304" pitchFamily="18" charset="0"/>
              </a:rPr>
              <a:t> </a:t>
            </a:r>
            <a:r>
              <a:rPr lang="en-US" sz="2400">
                <a:latin typeface="+mj-lt"/>
                <a:ea typeface="Times New Roman" panose="02020603050405020304" pitchFamily="18" charset="0"/>
              </a:rPr>
              <a:t>thập</a:t>
            </a:r>
            <a:r>
              <a:rPr lang="en-US" sz="2400" spc="-65">
                <a:latin typeface="+mj-lt"/>
                <a:ea typeface="Times New Roman" panose="02020603050405020304" pitchFamily="18" charset="0"/>
              </a:rPr>
              <a:t> </a:t>
            </a:r>
            <a:r>
              <a:rPr lang="en-US" sz="2400">
                <a:latin typeface="+mj-lt"/>
                <a:ea typeface="Times New Roman" panose="02020603050405020304" pitchFamily="18" charset="0"/>
              </a:rPr>
              <a:t>dữ</a:t>
            </a:r>
            <a:r>
              <a:rPr lang="en-US" sz="2400" spc="-65">
                <a:latin typeface="+mj-lt"/>
                <a:ea typeface="Times New Roman" panose="02020603050405020304" pitchFamily="18" charset="0"/>
              </a:rPr>
              <a:t> </a:t>
            </a:r>
            <a:r>
              <a:rPr lang="en-US" sz="2400">
                <a:latin typeface="+mj-lt"/>
                <a:ea typeface="Times New Roman" panose="02020603050405020304" pitchFamily="18" charset="0"/>
              </a:rPr>
              <a:t>liệu</a:t>
            </a:r>
            <a:r>
              <a:rPr lang="en-US" sz="2400" spc="-65">
                <a:latin typeface="+mj-lt"/>
                <a:ea typeface="Times New Roman" panose="02020603050405020304" pitchFamily="18" charset="0"/>
              </a:rPr>
              <a:t> </a:t>
            </a:r>
            <a:r>
              <a:rPr lang="en-US" sz="2400">
                <a:latin typeface="+mj-lt"/>
                <a:ea typeface="Times New Roman" panose="02020603050405020304" pitchFamily="18" charset="0"/>
              </a:rPr>
              <a:t>(SCADA)</a:t>
            </a:r>
            <a:r>
              <a:rPr lang="en-US" sz="2400" spc="-65">
                <a:latin typeface="+mj-lt"/>
                <a:ea typeface="Times New Roman" panose="02020603050405020304" pitchFamily="18" charset="0"/>
              </a:rPr>
              <a:t> </a:t>
            </a:r>
            <a:r>
              <a:rPr lang="en-US" sz="2400">
                <a:latin typeface="+mj-lt"/>
                <a:ea typeface="Times New Roman" panose="02020603050405020304" pitchFamily="18" charset="0"/>
              </a:rPr>
              <a:t>theo</a:t>
            </a:r>
            <a:r>
              <a:rPr lang="en-US" sz="2400" spc="-70">
                <a:latin typeface="+mj-lt"/>
                <a:ea typeface="Times New Roman" panose="02020603050405020304" pitchFamily="18" charset="0"/>
              </a:rPr>
              <a:t> </a:t>
            </a:r>
            <a:r>
              <a:rPr lang="en-US" sz="2400">
                <a:latin typeface="+mj-lt"/>
                <a:ea typeface="Times New Roman" panose="02020603050405020304" pitchFamily="18" charset="0"/>
              </a:rPr>
              <a:t>thời</a:t>
            </a:r>
            <a:r>
              <a:rPr lang="en-US" sz="2400" spc="-65">
                <a:latin typeface="+mj-lt"/>
                <a:ea typeface="Times New Roman" panose="02020603050405020304" pitchFamily="18" charset="0"/>
              </a:rPr>
              <a:t> </a:t>
            </a:r>
            <a:r>
              <a:rPr lang="en-US" sz="2400">
                <a:latin typeface="+mj-lt"/>
                <a:ea typeface="Times New Roman" panose="02020603050405020304" pitchFamily="18" charset="0"/>
              </a:rPr>
              <a:t>gian</a:t>
            </a:r>
            <a:r>
              <a:rPr lang="en-US" sz="2400" spc="-65">
                <a:latin typeface="+mj-lt"/>
                <a:ea typeface="Times New Roman" panose="02020603050405020304" pitchFamily="18" charset="0"/>
              </a:rPr>
              <a:t> </a:t>
            </a:r>
            <a:r>
              <a:rPr lang="en-US" sz="2400">
                <a:latin typeface="+mj-lt"/>
                <a:ea typeface="Times New Roman" panose="02020603050405020304" pitchFamily="18" charset="0"/>
              </a:rPr>
              <a:t>thực.</a:t>
            </a:r>
            <a:r>
              <a:rPr lang="en-US" sz="2400" spc="-60">
                <a:latin typeface="+mj-lt"/>
                <a:ea typeface="Times New Roman" panose="02020603050405020304" pitchFamily="18" charset="0"/>
              </a:rPr>
              <a:t> </a:t>
            </a:r>
            <a:endParaRPr lang="en-US" sz="2400">
              <a:latin typeface="+mj-lt"/>
              <a:ea typeface="Times New Roman" panose="02020603050405020304" pitchFamily="18" charset="0"/>
            </a:endParaRPr>
          </a:p>
        </p:txBody>
      </p:sp>
      <p:sp>
        <p:nvSpPr>
          <p:cNvPr id="4"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11</a:t>
            </a:r>
            <a:endParaRPr lang="en-US" sz="1100" b="1" dirty="0"/>
          </a:p>
        </p:txBody>
      </p:sp>
    </p:spTree>
    <p:extLst>
      <p:ext uri="{BB962C8B-B14F-4D97-AF65-F5344CB8AC3E}">
        <p14:creationId xmlns:p14="http://schemas.microsoft.com/office/powerpoint/2010/main" val="3625488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smtClean="0"/>
              <a:t>PHẦN MỀM SURVALENT</a:t>
            </a:r>
            <a:endParaRPr lang="en-US" dirty="0"/>
          </a:p>
        </p:txBody>
      </p:sp>
      <p:sp>
        <p:nvSpPr>
          <p:cNvPr id="3" name="Rectangle 2"/>
          <p:cNvSpPr/>
          <p:nvPr/>
        </p:nvSpPr>
        <p:spPr>
          <a:xfrm>
            <a:off x="652044" y="1553399"/>
            <a:ext cx="4401220" cy="2263953"/>
          </a:xfrm>
          <a:prstGeom prst="rect">
            <a:avLst/>
          </a:prstGeom>
        </p:spPr>
        <p:txBody>
          <a:bodyPr wrap="square">
            <a:spAutoFit/>
          </a:bodyPr>
          <a:lstStyle/>
          <a:p>
            <a:pPr marR="0" lvl="0" algn="just">
              <a:lnSpc>
                <a:spcPct val="147000"/>
              </a:lnSpc>
              <a:spcBef>
                <a:spcPts val="565"/>
              </a:spcBef>
              <a:spcAft>
                <a:spcPts val="0"/>
              </a:spcAft>
              <a:buSzPts val="1200"/>
            </a:pPr>
            <a:r>
              <a:rPr lang="en-US" sz="2400" spc="-10" smtClean="0">
                <a:latin typeface="+mj-lt"/>
                <a:ea typeface="Cambria" panose="02040503050406030204" pitchFamily="18" charset="0"/>
                <a:cs typeface="Cambria" panose="02040503050406030204" pitchFamily="18" charset="0"/>
              </a:rPr>
              <a:t>ADMS</a:t>
            </a:r>
            <a:r>
              <a:rPr lang="en-US" sz="2400" spc="-55" smtClean="0">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Manager:</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là</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phần</a:t>
            </a:r>
            <a:r>
              <a:rPr lang="en-US" sz="2400" spc="-60">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mềm</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dùng</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để</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quản</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lý</a:t>
            </a:r>
            <a:r>
              <a:rPr lang="en-US" sz="2400" spc="-60">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hệ</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thống,</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cho</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phép</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khởi</a:t>
            </a:r>
            <a:r>
              <a:rPr lang="en-US" sz="2400" spc="-60">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động</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hoặc</a:t>
            </a:r>
            <a:r>
              <a:rPr lang="en-US" sz="2400" spc="-55">
                <a:latin typeface="+mj-lt"/>
                <a:ea typeface="Cambria" panose="02040503050406030204" pitchFamily="18" charset="0"/>
                <a:cs typeface="Cambria" panose="02040503050406030204" pitchFamily="18" charset="0"/>
              </a:rPr>
              <a:t> </a:t>
            </a:r>
            <a:r>
              <a:rPr lang="en-US" sz="2400" spc="-10">
                <a:latin typeface="+mj-lt"/>
                <a:ea typeface="Cambria" panose="02040503050406030204" pitchFamily="18" charset="0"/>
                <a:cs typeface="Cambria" panose="02040503050406030204" pitchFamily="18" charset="0"/>
              </a:rPr>
              <a:t>kết thúc</a:t>
            </a:r>
            <a:r>
              <a:rPr lang="en-US" sz="2400" spc="-60">
                <a:latin typeface="+mj-lt"/>
                <a:ea typeface="Cambria" panose="02040503050406030204" pitchFamily="18" charset="0"/>
                <a:cs typeface="Cambria" panose="02040503050406030204" pitchFamily="18" charset="0"/>
              </a:rPr>
              <a:t> </a:t>
            </a:r>
            <a:r>
              <a:rPr lang="en-US" sz="2400" spc="-10" smtClean="0">
                <a:latin typeface="+mj-lt"/>
                <a:ea typeface="Cambria" panose="02040503050406030204" pitchFamily="18" charset="0"/>
                <a:cs typeface="Cambria" panose="02040503050406030204" pitchFamily="18" charset="0"/>
              </a:rPr>
              <a:t>Server.</a:t>
            </a:r>
            <a:endParaRPr lang="en-US" sz="2400">
              <a:latin typeface="+mj-lt"/>
              <a:ea typeface="Cambria" panose="02040503050406030204" pitchFamily="18" charset="0"/>
              <a:cs typeface="Cambria" panose="02040503050406030204" pitchFamily="18" charset="0"/>
            </a:endParaRPr>
          </a:p>
        </p:txBody>
      </p:sp>
      <p:pic>
        <p:nvPicPr>
          <p:cNvPr id="8" name="image22.jpeg"/>
          <p:cNvPicPr/>
          <p:nvPr/>
        </p:nvPicPr>
        <p:blipFill>
          <a:blip r:embed="rId2" cstate="print"/>
          <a:stretch>
            <a:fillRect/>
          </a:stretch>
        </p:blipFill>
        <p:spPr>
          <a:xfrm>
            <a:off x="5342021" y="1553399"/>
            <a:ext cx="6384691" cy="3692369"/>
          </a:xfrm>
          <a:prstGeom prst="rect">
            <a:avLst/>
          </a:prstGeom>
        </p:spPr>
      </p:pic>
      <p:sp>
        <p:nvSpPr>
          <p:cNvPr id="5"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12</a:t>
            </a:r>
            <a:endParaRPr lang="en-US" sz="1100" b="1" dirty="0"/>
          </a:p>
        </p:txBody>
      </p:sp>
    </p:spTree>
    <p:extLst>
      <p:ext uri="{BB962C8B-B14F-4D97-AF65-F5344CB8AC3E}">
        <p14:creationId xmlns:p14="http://schemas.microsoft.com/office/powerpoint/2010/main" val="1804515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smtClean="0"/>
              <a:t>PHẦN MỀM SURVALENT</a:t>
            </a:r>
            <a:endParaRPr lang="en-US" dirty="0"/>
          </a:p>
        </p:txBody>
      </p:sp>
      <p:sp>
        <p:nvSpPr>
          <p:cNvPr id="10" name="Rectangle 9"/>
          <p:cNvSpPr/>
          <p:nvPr/>
        </p:nvSpPr>
        <p:spPr>
          <a:xfrm>
            <a:off x="850231" y="1230233"/>
            <a:ext cx="10523622" cy="830997"/>
          </a:xfrm>
          <a:prstGeom prst="rect">
            <a:avLst/>
          </a:prstGeom>
        </p:spPr>
        <p:txBody>
          <a:bodyPr wrap="square">
            <a:spAutoFit/>
          </a:bodyPr>
          <a:lstStyle/>
          <a:p>
            <a:r>
              <a:rPr lang="en-US" sz="2400">
                <a:latin typeface="+mj-lt"/>
                <a:ea typeface="Calibri" panose="020F0502020204030204" pitchFamily="34" charset="0"/>
                <a:cs typeface="Times New Roman" panose="02020603050405020304" pitchFamily="18" charset="0"/>
              </a:rPr>
              <a:t>STC</a:t>
            </a:r>
            <a:r>
              <a:rPr lang="en-US" sz="2400" spc="-65">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Explorer:</a:t>
            </a:r>
            <a:r>
              <a:rPr lang="en-US" sz="2400" spc="-4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Đây</a:t>
            </a:r>
            <a:r>
              <a:rPr lang="en-US" sz="2400" spc="-65">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là</a:t>
            </a:r>
            <a:r>
              <a:rPr lang="en-US" sz="2400" spc="-5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phần</a:t>
            </a:r>
            <a:r>
              <a:rPr lang="en-US" sz="2400" spc="-45">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mềm</a:t>
            </a:r>
            <a:r>
              <a:rPr lang="en-US" sz="2400" spc="-6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xây</a:t>
            </a:r>
            <a:r>
              <a:rPr lang="en-US" sz="2400" spc="-7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dựng,</a:t>
            </a:r>
            <a:r>
              <a:rPr lang="en-US" sz="2400" spc="-5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thiết</a:t>
            </a:r>
            <a:r>
              <a:rPr lang="en-US" sz="2400" spc="-35">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lập,</a:t>
            </a:r>
            <a:r>
              <a:rPr lang="en-US" sz="2400" spc="-4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sửa</a:t>
            </a:r>
            <a:r>
              <a:rPr lang="en-US" sz="2400" spc="-5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chữa</a:t>
            </a:r>
            <a:r>
              <a:rPr lang="en-US" sz="2400" spc="-5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và</a:t>
            </a:r>
            <a:r>
              <a:rPr lang="en-US" sz="2400" spc="-5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vận</a:t>
            </a:r>
            <a:r>
              <a:rPr lang="en-US" sz="2400" spc="-65">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hành</a:t>
            </a:r>
            <a:r>
              <a:rPr lang="en-US" sz="2400" spc="-6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cơ</a:t>
            </a:r>
            <a:r>
              <a:rPr lang="en-US" sz="2400" spc="-55">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sở</a:t>
            </a:r>
            <a:r>
              <a:rPr lang="en-US" sz="2400" spc="-6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dữ liệu</a:t>
            </a:r>
            <a:r>
              <a:rPr lang="en-US" sz="2400" spc="-35">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cho</a:t>
            </a:r>
            <a:r>
              <a:rPr lang="en-US" sz="2400" spc="-2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kỹ</a:t>
            </a:r>
            <a:r>
              <a:rPr lang="en-US" sz="2400" spc="-60">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thuật</a:t>
            </a:r>
            <a:r>
              <a:rPr lang="en-US" sz="2400" spc="-25">
                <a:latin typeface="+mj-lt"/>
                <a:ea typeface="Calibri" panose="020F0502020204030204" pitchFamily="34" charset="0"/>
                <a:cs typeface="Times New Roman" panose="02020603050405020304" pitchFamily="18" charset="0"/>
              </a:rPr>
              <a:t> </a:t>
            </a:r>
            <a:r>
              <a:rPr lang="en-US" sz="2400">
                <a:latin typeface="+mj-lt"/>
                <a:ea typeface="Calibri" panose="020F0502020204030204" pitchFamily="34" charset="0"/>
                <a:cs typeface="Times New Roman" panose="02020603050405020304" pitchFamily="18" charset="0"/>
              </a:rPr>
              <a:t>viên.</a:t>
            </a:r>
            <a:r>
              <a:rPr lang="en-US" sz="2400" spc="-25">
                <a:latin typeface="+mj-lt"/>
                <a:ea typeface="Calibri" panose="020F0502020204030204" pitchFamily="34" charset="0"/>
                <a:cs typeface="Times New Roman" panose="02020603050405020304" pitchFamily="18" charset="0"/>
              </a:rPr>
              <a:t> </a:t>
            </a:r>
            <a:endParaRPr lang="en-US" sz="2400">
              <a:latin typeface="+mj-lt"/>
            </a:endParaRPr>
          </a:p>
        </p:txBody>
      </p:sp>
      <p:pic>
        <p:nvPicPr>
          <p:cNvPr id="12" name="image23.jpeg"/>
          <p:cNvPicPr/>
          <p:nvPr/>
        </p:nvPicPr>
        <p:blipFill>
          <a:blip r:embed="rId2" cstate="print"/>
          <a:stretch>
            <a:fillRect/>
          </a:stretch>
        </p:blipFill>
        <p:spPr>
          <a:xfrm>
            <a:off x="2853489" y="2268190"/>
            <a:ext cx="6517105" cy="2879184"/>
          </a:xfrm>
          <a:prstGeom prst="rect">
            <a:avLst/>
          </a:prstGeom>
        </p:spPr>
      </p:pic>
      <p:sp>
        <p:nvSpPr>
          <p:cNvPr id="5"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13</a:t>
            </a:r>
            <a:endParaRPr lang="en-US" sz="1100" b="1" dirty="0"/>
          </a:p>
        </p:txBody>
      </p:sp>
    </p:spTree>
    <p:extLst>
      <p:ext uri="{BB962C8B-B14F-4D97-AF65-F5344CB8AC3E}">
        <p14:creationId xmlns:p14="http://schemas.microsoft.com/office/powerpoint/2010/main" val="2632914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smtClean="0"/>
              <a:t>PHẦN MỀM SURVALENT</a:t>
            </a:r>
            <a:endParaRPr lang="en-US" dirty="0"/>
          </a:p>
        </p:txBody>
      </p:sp>
      <p:sp>
        <p:nvSpPr>
          <p:cNvPr id="3" name="Rectangle 2"/>
          <p:cNvSpPr/>
          <p:nvPr/>
        </p:nvSpPr>
        <p:spPr>
          <a:xfrm>
            <a:off x="652044" y="1344860"/>
            <a:ext cx="10673682" cy="830997"/>
          </a:xfrm>
          <a:prstGeom prst="rect">
            <a:avLst/>
          </a:prstGeom>
        </p:spPr>
        <p:txBody>
          <a:bodyPr wrap="square">
            <a:spAutoFit/>
          </a:bodyPr>
          <a:lstStyle/>
          <a:p>
            <a:r>
              <a:rPr lang="en-US" sz="2400" spc="-10">
                <a:latin typeface="+mj-lt"/>
                <a:ea typeface="Calibri" panose="020F0502020204030204" pitchFamily="34" charset="0"/>
                <a:cs typeface="Times New Roman" panose="02020603050405020304" pitchFamily="18" charset="0"/>
              </a:rPr>
              <a:t>SmartVU:</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là</a:t>
            </a:r>
            <a:r>
              <a:rPr lang="en-US" sz="2400" spc="-6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phần</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mềm</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hỗ</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trợ</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giao</a:t>
            </a:r>
            <a:r>
              <a:rPr lang="en-US" sz="2400" spc="-6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diện</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người</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dùng</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dạng</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sơ</a:t>
            </a:r>
            <a:r>
              <a:rPr lang="en-US" sz="2400" spc="-6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đồ</a:t>
            </a:r>
            <a:r>
              <a:rPr lang="en-US" sz="2400" spc="-4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lưới</a:t>
            </a:r>
            <a:r>
              <a:rPr lang="en-US" sz="2400" spc="-6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điện</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nhằm</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giám sát</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và</a:t>
            </a:r>
            <a:r>
              <a:rPr lang="en-US" sz="2400" spc="-4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vận</a:t>
            </a:r>
            <a:r>
              <a:rPr lang="en-US" sz="2400" spc="-6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hành</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các</a:t>
            </a:r>
            <a:r>
              <a:rPr lang="en-US" sz="2400" spc="-4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thiết</a:t>
            </a:r>
            <a:r>
              <a:rPr lang="en-US" sz="2400" spc="-2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bị</a:t>
            </a:r>
            <a:r>
              <a:rPr lang="en-US" sz="2400" spc="-4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và</a:t>
            </a:r>
            <a:r>
              <a:rPr lang="en-US" sz="2400" spc="-4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đường</a:t>
            </a:r>
            <a:r>
              <a:rPr lang="en-US" sz="2400" spc="-4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dây</a:t>
            </a:r>
            <a:r>
              <a:rPr lang="en-US" sz="2400" spc="-6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điện</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theo</a:t>
            </a:r>
            <a:r>
              <a:rPr lang="en-US" sz="2400" spc="-5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thời</a:t>
            </a:r>
            <a:r>
              <a:rPr lang="en-US" sz="2400" spc="-60">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gian</a:t>
            </a:r>
            <a:r>
              <a:rPr lang="en-US" sz="2400" spc="-55">
                <a:latin typeface="+mj-lt"/>
                <a:ea typeface="Calibri" panose="020F0502020204030204" pitchFamily="34" charset="0"/>
                <a:cs typeface="Times New Roman" panose="02020603050405020304" pitchFamily="18" charset="0"/>
              </a:rPr>
              <a:t> </a:t>
            </a:r>
            <a:r>
              <a:rPr lang="en-US" sz="2400" spc="-10">
                <a:latin typeface="+mj-lt"/>
                <a:ea typeface="Calibri" panose="020F0502020204030204" pitchFamily="34" charset="0"/>
                <a:cs typeface="Times New Roman" panose="02020603050405020304" pitchFamily="18" charset="0"/>
              </a:rPr>
              <a:t>thực.</a:t>
            </a:r>
            <a:endParaRPr lang="en-US" sz="2400">
              <a:latin typeface="+mj-lt"/>
            </a:endParaRPr>
          </a:p>
        </p:txBody>
      </p:sp>
      <p:pic>
        <p:nvPicPr>
          <p:cNvPr id="8" name="image24.jpeg"/>
          <p:cNvPicPr/>
          <p:nvPr/>
        </p:nvPicPr>
        <p:blipFill>
          <a:blip r:embed="rId2" cstate="print">
            <a:extLst>
              <a:ext uri="{28A0092B-C50C-407E-A947-70E740481C1C}">
                <a14:useLocalDpi xmlns:a14="http://schemas.microsoft.com/office/drawing/2010/main" val="0"/>
              </a:ext>
            </a:extLst>
          </a:blip>
          <a:stretch>
            <a:fillRect/>
          </a:stretch>
        </p:blipFill>
        <p:spPr>
          <a:xfrm>
            <a:off x="2679014" y="2359036"/>
            <a:ext cx="6368733" cy="3388502"/>
          </a:xfrm>
          <a:prstGeom prst="rect">
            <a:avLst/>
          </a:prstGeom>
        </p:spPr>
      </p:pic>
      <p:sp>
        <p:nvSpPr>
          <p:cNvPr id="5"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14</a:t>
            </a:r>
            <a:endParaRPr lang="en-US" sz="1100" b="1" dirty="0"/>
          </a:p>
        </p:txBody>
      </p:sp>
    </p:spTree>
    <p:extLst>
      <p:ext uri="{BB962C8B-B14F-4D97-AF65-F5344CB8AC3E}">
        <p14:creationId xmlns:p14="http://schemas.microsoft.com/office/powerpoint/2010/main" val="2929762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THIẾT KẾ MẠCH ĐIỀU KHIỂN ĐÓNG CẮT MÁY CẮT HIỂN THỊ THÔNG QUA BÓNG ĐÈN</a:t>
            </a:r>
            <a:endParaRPr lang="en-US"/>
          </a:p>
        </p:txBody>
      </p:sp>
      <p:sp>
        <p:nvSpPr>
          <p:cNvPr id="3" name="Content Placeholder 2"/>
          <p:cNvSpPr>
            <a:spLocks noGrp="1"/>
          </p:cNvSpPr>
          <p:nvPr>
            <p:ph idx="1"/>
          </p:nvPr>
        </p:nvSpPr>
        <p:spPr>
          <a:xfrm>
            <a:off x="838200" y="1567048"/>
            <a:ext cx="10515600" cy="4351338"/>
          </a:xfrm>
        </p:spPr>
        <p:txBody>
          <a:bodyPr/>
          <a:lstStyle/>
          <a:p>
            <a:pPr marL="0" indent="0">
              <a:buNone/>
            </a:pPr>
            <a:r>
              <a:rPr lang="en-US" smtClean="0"/>
              <a:t>Mạch mô phỏng xuất tuyến 471 được thiết kế</a:t>
            </a:r>
            <a:endParaRPr lang="en-US"/>
          </a:p>
        </p:txBody>
      </p:sp>
      <p:sp>
        <p:nvSpPr>
          <p:cNvPr id="9" name="Rectangle 8"/>
          <p:cNvSpPr/>
          <p:nvPr/>
        </p:nvSpPr>
        <p:spPr>
          <a:xfrm>
            <a:off x="4933481" y="2123383"/>
            <a:ext cx="6693034" cy="2036007"/>
          </a:xfrm>
          <a:prstGeom prst="rect">
            <a:avLst/>
          </a:prstGeom>
        </p:spPr>
        <p:txBody>
          <a:bodyPr wrap="square">
            <a:spAutoFit/>
          </a:bodyPr>
          <a:lstStyle/>
          <a:p>
            <a:pPr indent="457200" algn="just">
              <a:lnSpc>
                <a:spcPct val="115000"/>
              </a:lnSpc>
              <a:spcAft>
                <a:spcPts val="1000"/>
              </a:spcAft>
            </a:pPr>
            <a:endParaRPr lang="en-US" sz="2400" smtClean="0">
              <a:latin typeface="+mj-lt"/>
              <a:ea typeface="Cambria" panose="02040503050406030204" pitchFamily="18" charset="0"/>
              <a:cs typeface="Cambria" panose="02040503050406030204" pitchFamily="18" charset="0"/>
            </a:endParaRPr>
          </a:p>
          <a:p>
            <a:pPr marR="0" lvl="0" algn="just">
              <a:lnSpc>
                <a:spcPct val="107000"/>
              </a:lnSpc>
              <a:spcBef>
                <a:spcPts val="0"/>
              </a:spcBef>
              <a:spcAft>
                <a:spcPts val="800"/>
              </a:spcAft>
              <a:buSzPts val="1200"/>
            </a:pPr>
            <a:r>
              <a:rPr lang="en-US" sz="2400" smtClean="0">
                <a:latin typeface="+mj-lt"/>
                <a:ea typeface="Cambria" panose="02040503050406030204" pitchFamily="18" charset="0"/>
                <a:cs typeface="Cambria" panose="02040503050406030204" pitchFamily="18" charset="0"/>
              </a:rPr>
              <a:t> - Đèn 1 tương ứng với DCL 471 - 1</a:t>
            </a:r>
          </a:p>
          <a:p>
            <a:pPr marR="0" lvl="0" algn="just">
              <a:lnSpc>
                <a:spcPct val="107000"/>
              </a:lnSpc>
              <a:spcBef>
                <a:spcPts val="0"/>
              </a:spcBef>
              <a:spcAft>
                <a:spcPts val="800"/>
              </a:spcAft>
              <a:buSzPts val="1200"/>
            </a:pPr>
            <a:r>
              <a:rPr lang="en-US" sz="2400" smtClean="0">
                <a:latin typeface="+mj-lt"/>
                <a:ea typeface="Cambria" panose="02040503050406030204" pitchFamily="18" charset="0"/>
                <a:cs typeface="Cambria" panose="02040503050406030204" pitchFamily="18" charset="0"/>
              </a:rPr>
              <a:t> - Đèn </a:t>
            </a:r>
            <a:r>
              <a:rPr lang="en-US" sz="2400">
                <a:latin typeface="+mj-lt"/>
                <a:ea typeface="Cambria" panose="02040503050406030204" pitchFamily="18" charset="0"/>
                <a:cs typeface="Cambria" panose="02040503050406030204" pitchFamily="18" charset="0"/>
              </a:rPr>
              <a:t>2 tương ứng với MC </a:t>
            </a:r>
            <a:r>
              <a:rPr lang="en-US" sz="2400" smtClean="0">
                <a:latin typeface="+mj-lt"/>
                <a:ea typeface="Cambria" panose="02040503050406030204" pitchFamily="18" charset="0"/>
                <a:cs typeface="Cambria" panose="02040503050406030204" pitchFamily="18" charset="0"/>
              </a:rPr>
              <a:t>471</a:t>
            </a:r>
            <a:endParaRPr lang="en-US" sz="2400">
              <a:latin typeface="+mj-lt"/>
              <a:ea typeface="Cambria" panose="02040503050406030204" pitchFamily="18" charset="0"/>
              <a:cs typeface="Cambria" panose="02040503050406030204" pitchFamily="18" charset="0"/>
            </a:endParaRPr>
          </a:p>
          <a:p>
            <a:pPr marR="0" lvl="0" algn="just">
              <a:lnSpc>
                <a:spcPct val="107000"/>
              </a:lnSpc>
              <a:spcBef>
                <a:spcPts val="0"/>
              </a:spcBef>
              <a:spcAft>
                <a:spcPts val="800"/>
              </a:spcAft>
              <a:buSzPts val="1200"/>
            </a:pPr>
            <a:r>
              <a:rPr lang="en-US" sz="2400" smtClean="0">
                <a:latin typeface="+mj-lt"/>
                <a:ea typeface="Cambria" panose="02040503050406030204" pitchFamily="18" charset="0"/>
                <a:cs typeface="Cambria" panose="02040503050406030204" pitchFamily="18" charset="0"/>
              </a:rPr>
              <a:t> - Đèn </a:t>
            </a:r>
            <a:r>
              <a:rPr lang="en-US" sz="2400">
                <a:latin typeface="+mj-lt"/>
                <a:ea typeface="Cambria" panose="02040503050406030204" pitchFamily="18" charset="0"/>
                <a:cs typeface="Cambria" panose="02040503050406030204" pitchFamily="18" charset="0"/>
              </a:rPr>
              <a:t>3 tương ứng với DTĐ 471 – </a:t>
            </a:r>
            <a:r>
              <a:rPr lang="en-US" sz="2400" smtClean="0">
                <a:latin typeface="+mj-lt"/>
                <a:ea typeface="Cambria" panose="02040503050406030204" pitchFamily="18" charset="0"/>
                <a:cs typeface="Cambria" panose="02040503050406030204" pitchFamily="18" charset="0"/>
              </a:rPr>
              <a:t>76</a:t>
            </a:r>
          </a:p>
        </p:txBody>
      </p:sp>
      <p:pic>
        <p:nvPicPr>
          <p:cNvPr id="10" name="Picture 9"/>
          <p:cNvPicPr/>
          <p:nvPr/>
        </p:nvPicPr>
        <p:blipFill rotWithShape="1">
          <a:blip r:embed="rId2">
            <a:extLst>
              <a:ext uri="{28A0092B-C50C-407E-A947-70E740481C1C}">
                <a14:useLocalDpi xmlns:a14="http://schemas.microsoft.com/office/drawing/2010/main" val="0"/>
              </a:ext>
            </a:extLst>
          </a:blip>
          <a:srcRect r="6047"/>
          <a:stretch/>
        </p:blipFill>
        <p:spPr>
          <a:xfrm>
            <a:off x="838200" y="2301690"/>
            <a:ext cx="3822566" cy="4108862"/>
          </a:xfrm>
          <a:prstGeom prst="rect">
            <a:avLst/>
          </a:prstGeom>
        </p:spPr>
      </p:pic>
      <p:sp>
        <p:nvSpPr>
          <p:cNvPr id="6"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15</a:t>
            </a:r>
            <a:endParaRPr lang="en-US" sz="1100" b="1" dirty="0"/>
          </a:p>
        </p:txBody>
      </p:sp>
    </p:spTree>
    <p:extLst>
      <p:ext uri="{BB962C8B-B14F-4D97-AF65-F5344CB8AC3E}">
        <p14:creationId xmlns:p14="http://schemas.microsoft.com/office/powerpoint/2010/main" val="2468555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THIẾT KẾ MẠCH ĐIỀU KHIỂN ĐÓNG CẮT MÁY CẮT HIỂN THỊ THÔNG QUA BÓNG ĐÈN</a:t>
            </a:r>
            <a:endParaRPr lang="en-US"/>
          </a:p>
        </p:txBody>
      </p:sp>
      <p:sp>
        <p:nvSpPr>
          <p:cNvPr id="3" name="Content Placeholder 2"/>
          <p:cNvSpPr>
            <a:spLocks noGrp="1"/>
          </p:cNvSpPr>
          <p:nvPr>
            <p:ph idx="1"/>
          </p:nvPr>
        </p:nvSpPr>
        <p:spPr>
          <a:xfrm>
            <a:off x="838200" y="1567048"/>
            <a:ext cx="10515600" cy="4351338"/>
          </a:xfrm>
        </p:spPr>
        <p:txBody>
          <a:bodyPr/>
          <a:lstStyle/>
          <a:p>
            <a:pPr marL="0" indent="0">
              <a:buNone/>
            </a:pPr>
            <a:r>
              <a:rPr lang="en-US" smtClean="0"/>
              <a:t>Lắp đặt cho relay bảo vệ</a:t>
            </a:r>
            <a:endParaRPr 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12210" y="2135937"/>
            <a:ext cx="5516880" cy="4267200"/>
          </a:xfrm>
          <a:prstGeom prst="rect">
            <a:avLst/>
          </a:prstGeom>
        </p:spPr>
      </p:pic>
      <p:sp>
        <p:nvSpPr>
          <p:cNvPr id="5" name="Rectangle 4"/>
          <p:cNvSpPr/>
          <p:nvPr/>
        </p:nvSpPr>
        <p:spPr>
          <a:xfrm>
            <a:off x="5443444" y="2604349"/>
            <a:ext cx="6096001" cy="830997"/>
          </a:xfrm>
          <a:prstGeom prst="rect">
            <a:avLst/>
          </a:prstGeom>
        </p:spPr>
        <p:txBody>
          <a:bodyPr wrap="square">
            <a:spAutoFit/>
          </a:bodyPr>
          <a:lstStyle/>
          <a:p>
            <a:pPr algn="just"/>
            <a:r>
              <a:rPr lang="en-US" sz="2400" smtClean="0">
                <a:latin typeface="+mj-lt"/>
                <a:ea typeface="Calibri" panose="020F0502020204030204" pitchFamily="34" charset="0"/>
              </a:rPr>
              <a:t>-</a:t>
            </a:r>
            <a:r>
              <a:rPr lang="en-US" sz="2400">
                <a:ea typeface="Calibri" panose="020F0502020204030204" pitchFamily="34" charset="0"/>
              </a:rPr>
              <a:t> </a:t>
            </a:r>
            <a:r>
              <a:rPr lang="en-US" sz="2400" smtClean="0">
                <a:latin typeface="+mj-lt"/>
                <a:ea typeface="Calibri" panose="020F0502020204030204" pitchFamily="34" charset="0"/>
              </a:rPr>
              <a:t>Vị </a:t>
            </a:r>
            <a:r>
              <a:rPr lang="en-US" sz="2400">
                <a:latin typeface="+mj-lt"/>
                <a:ea typeface="Calibri" panose="020F0502020204030204" pitchFamily="34" charset="0"/>
              </a:rPr>
              <a:t>trí (1) là vị trí lấy tín hiệu dòng điện từ các biến </a:t>
            </a:r>
            <a:r>
              <a:rPr lang="en-US" sz="2400" smtClean="0">
                <a:latin typeface="+mj-lt"/>
                <a:ea typeface="Calibri" panose="020F0502020204030204" pitchFamily="34" charset="0"/>
              </a:rPr>
              <a:t>dòng</a:t>
            </a:r>
            <a:r>
              <a:rPr lang="en-US" sz="2300" smtClean="0">
                <a:latin typeface="+mj-lt"/>
                <a:ea typeface="Calibri" panose="020F0502020204030204" pitchFamily="34" charset="0"/>
              </a:rPr>
              <a:t>.</a:t>
            </a:r>
            <a:endParaRPr lang="en-US" sz="2300">
              <a:latin typeface="+mj-lt"/>
            </a:endParaRPr>
          </a:p>
        </p:txBody>
      </p:sp>
      <p:sp>
        <p:nvSpPr>
          <p:cNvPr id="8" name="Rectangle 7"/>
          <p:cNvSpPr/>
          <p:nvPr/>
        </p:nvSpPr>
        <p:spPr>
          <a:xfrm>
            <a:off x="5443444" y="3497963"/>
            <a:ext cx="6096001" cy="1200329"/>
          </a:xfrm>
          <a:prstGeom prst="rect">
            <a:avLst/>
          </a:prstGeom>
        </p:spPr>
        <p:txBody>
          <a:bodyPr wrap="square">
            <a:spAutoFit/>
          </a:bodyPr>
          <a:lstStyle/>
          <a:p>
            <a:pPr algn="just"/>
            <a:r>
              <a:rPr lang="en-US" sz="2400" smtClean="0">
                <a:latin typeface="+mj-lt"/>
                <a:ea typeface="Calibri" panose="020F0502020204030204" pitchFamily="34" charset="0"/>
              </a:rPr>
              <a:t>-</a:t>
            </a:r>
            <a:r>
              <a:rPr lang="en-US" sz="2400">
                <a:ea typeface="Calibri" panose="020F0502020204030204" pitchFamily="34" charset="0"/>
              </a:rPr>
              <a:t> </a:t>
            </a:r>
            <a:r>
              <a:rPr lang="en-US" sz="2400" smtClean="0">
                <a:latin typeface="+mj-lt"/>
                <a:ea typeface="Calibri" panose="020F0502020204030204" pitchFamily="34" charset="0"/>
              </a:rPr>
              <a:t>Vị </a:t>
            </a:r>
            <a:r>
              <a:rPr lang="en-US" sz="2400">
                <a:latin typeface="+mj-lt"/>
                <a:ea typeface="Calibri" panose="020F0502020204030204" pitchFamily="34" charset="0"/>
              </a:rPr>
              <a:t>trí (2) là các vị trí điều khiển đóng cắt mạch khi điều khiển và trường hợp bảo vệ sự cố quá dòng.</a:t>
            </a:r>
            <a:endParaRPr lang="en-US" sz="2400">
              <a:latin typeface="+mj-lt"/>
            </a:endParaRPr>
          </a:p>
        </p:txBody>
      </p:sp>
      <p:sp>
        <p:nvSpPr>
          <p:cNvPr id="12" name="Rectangle 11"/>
          <p:cNvSpPr/>
          <p:nvPr/>
        </p:nvSpPr>
        <p:spPr>
          <a:xfrm>
            <a:off x="5444320" y="4698292"/>
            <a:ext cx="6095126" cy="830997"/>
          </a:xfrm>
          <a:prstGeom prst="rect">
            <a:avLst/>
          </a:prstGeom>
        </p:spPr>
        <p:txBody>
          <a:bodyPr wrap="square">
            <a:spAutoFit/>
          </a:bodyPr>
          <a:lstStyle/>
          <a:p>
            <a:pPr algn="just"/>
            <a:r>
              <a:rPr lang="en-US" sz="2400" smtClean="0">
                <a:latin typeface="+mj-lt"/>
                <a:ea typeface="Calibri" panose="020F0502020204030204" pitchFamily="34" charset="0"/>
              </a:rPr>
              <a:t>-</a:t>
            </a:r>
            <a:r>
              <a:rPr lang="en-US" sz="2400">
                <a:ea typeface="Calibri" panose="020F0502020204030204" pitchFamily="34" charset="0"/>
              </a:rPr>
              <a:t> </a:t>
            </a:r>
            <a:r>
              <a:rPr lang="en-US" sz="2400" smtClean="0">
                <a:latin typeface="+mj-lt"/>
                <a:ea typeface="Calibri" panose="020F0502020204030204" pitchFamily="34" charset="0"/>
              </a:rPr>
              <a:t>Vị </a:t>
            </a:r>
            <a:r>
              <a:rPr lang="en-US" sz="2400">
                <a:latin typeface="+mj-lt"/>
                <a:ea typeface="Calibri" panose="020F0502020204030204" pitchFamily="34" charset="0"/>
              </a:rPr>
              <a:t>trí (3) và (4) là vị trí nhận tín hiệu trạng thái trả </a:t>
            </a:r>
            <a:r>
              <a:rPr lang="en-US" sz="2400" smtClean="0">
                <a:latin typeface="+mj-lt"/>
                <a:ea typeface="Calibri" panose="020F0502020204030204" pitchFamily="34" charset="0"/>
              </a:rPr>
              <a:t>về.</a:t>
            </a:r>
            <a:endParaRPr lang="en-US" sz="2400">
              <a:latin typeface="+mj-lt"/>
            </a:endParaRPr>
          </a:p>
        </p:txBody>
      </p:sp>
      <p:sp>
        <p:nvSpPr>
          <p:cNvPr id="9"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16</a:t>
            </a:r>
            <a:endParaRPr lang="en-US" sz="1100" b="1" dirty="0"/>
          </a:p>
        </p:txBody>
      </p:sp>
    </p:spTree>
    <p:extLst>
      <p:ext uri="{BB962C8B-B14F-4D97-AF65-F5344CB8AC3E}">
        <p14:creationId xmlns:p14="http://schemas.microsoft.com/office/powerpoint/2010/main" val="795766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780346" y="1645150"/>
            <a:ext cx="3932237" cy="1221377"/>
          </a:xfrm>
        </p:spPr>
        <p:txBody>
          <a:bodyPr/>
          <a:lstStyle/>
          <a:p>
            <a:r>
              <a:rPr lang="en-US" smtClean="0"/>
              <a:t>Thiết lập chức năng điều khiển</a:t>
            </a:r>
            <a:endParaRPr lang="en-US" dirty="0"/>
          </a:p>
        </p:txBody>
      </p:sp>
      <p:sp>
        <p:nvSpPr>
          <p:cNvPr id="11" name="Text Placeholder 10"/>
          <p:cNvSpPr>
            <a:spLocks noGrp="1"/>
          </p:cNvSpPr>
          <p:nvPr>
            <p:ph type="body" sz="half" idx="2"/>
          </p:nvPr>
        </p:nvSpPr>
        <p:spPr>
          <a:xfrm>
            <a:off x="964781" y="2970713"/>
            <a:ext cx="3931938" cy="3776869"/>
          </a:xfrm>
        </p:spPr>
        <p:txBody>
          <a:bodyPr/>
          <a:lstStyle/>
          <a:p>
            <a:pPr marL="742950" indent="-285750" algn="just">
              <a:buFont typeface="Arial" panose="020B0604020202020204" pitchFamily="34" charset="0"/>
              <a:buChar char="•"/>
            </a:pPr>
            <a:r>
              <a:rPr lang="en-US" sz="1800" smtClean="0"/>
              <a:t>State là trạng thái của thiết bị.</a:t>
            </a:r>
          </a:p>
          <a:p>
            <a:pPr marL="742950" indent="-285750" algn="just">
              <a:buFont typeface="Arial" panose="020B0604020202020204" pitchFamily="34" charset="0"/>
              <a:buChar char="•"/>
            </a:pPr>
            <a:r>
              <a:rPr lang="en-US" sz="1800" smtClean="0"/>
              <a:t>DI for “obj open” là ngõ vào để giá trị báo hiệu thiết bị “đã mở”.</a:t>
            </a:r>
            <a:endParaRPr lang="en-US" sz="1800" dirty="0" smtClean="0"/>
          </a:p>
          <a:p>
            <a:pPr marL="742950" indent="-285750" algn="just">
              <a:buFont typeface="Arial" panose="020B0604020202020204" pitchFamily="34" charset="0"/>
              <a:buChar char="•"/>
            </a:pPr>
            <a:r>
              <a:rPr lang="en-US" sz="1800"/>
              <a:t>DI for “obj </a:t>
            </a:r>
            <a:r>
              <a:rPr lang="en-US" sz="1800" smtClean="0"/>
              <a:t>closed” </a:t>
            </a:r>
            <a:r>
              <a:rPr lang="en-US" sz="1800"/>
              <a:t>là ngõ vào để giá trị báo hiệu thiết bị “đã </a:t>
            </a:r>
            <a:r>
              <a:rPr lang="en-US" sz="1800" smtClean="0"/>
              <a:t>đóng”.</a:t>
            </a:r>
          </a:p>
          <a:p>
            <a:pPr marL="742950" indent="-285750" algn="just">
              <a:buFont typeface="Arial" panose="020B0604020202020204" pitchFamily="34" charset="0"/>
              <a:buChar char="•"/>
            </a:pPr>
            <a:r>
              <a:rPr lang="en-US" sz="1800" smtClean="0"/>
              <a:t>Object control để thực hiện điều khiển kích xung cho thiết bị bảo vệ.</a:t>
            </a:r>
          </a:p>
          <a:p>
            <a:pPr marL="457200"/>
            <a:endParaRPr lang="en-US" dirty="0"/>
          </a:p>
          <a:p>
            <a:endParaRPr lang="en-US" dirty="0"/>
          </a:p>
        </p:txBody>
      </p:sp>
      <p:sp>
        <p:nvSpPr>
          <p:cNvPr id="12" name="TextBox 11"/>
          <p:cNvSpPr txBox="1"/>
          <p:nvPr/>
        </p:nvSpPr>
        <p:spPr>
          <a:xfrm>
            <a:off x="5081451" y="465138"/>
            <a:ext cx="184731" cy="369332"/>
          </a:xfrm>
          <a:prstGeom prst="rect">
            <a:avLst/>
          </a:prstGeom>
          <a:noFill/>
        </p:spPr>
        <p:txBody>
          <a:bodyPr wrap="none" rtlCol="0">
            <a:spAutoFit/>
          </a:bodyPr>
          <a:lstStyle/>
          <a:p>
            <a:endParaRPr lang="en-US" dirty="0"/>
          </a:p>
        </p:txBody>
      </p:sp>
      <p:sp>
        <p:nvSpPr>
          <p:cNvPr id="8" name="Footer Placeholder 3"/>
          <p:cNvSpPr>
            <a:spLocks noGrp="1"/>
          </p:cNvSpPr>
          <p:nvPr>
            <p:ph type="ftr" sz="quarter" idx="11"/>
          </p:nvPr>
        </p:nvSpPr>
        <p:spPr>
          <a:xfrm>
            <a:off x="4038600" y="6369996"/>
            <a:ext cx="4114800" cy="365125"/>
          </a:xfrm>
        </p:spPr>
        <p:txBody>
          <a:bodyPr/>
          <a:lstStyle/>
          <a:p>
            <a:pPr algn="ctr"/>
            <a:r>
              <a:rPr lang="en-US" sz="1100" b="1" dirty="0" smtClean="0"/>
              <a:t>13</a:t>
            </a:r>
            <a:endParaRPr lang="en-US" sz="1100" b="1" dirty="0"/>
          </a:p>
        </p:txBody>
      </p:sp>
      <p:pic>
        <p:nvPicPr>
          <p:cNvPr id="14" name="Picture Placeholder 13"/>
          <p:cNvPicPr>
            <a:picLocks noGrp="1"/>
          </p:cNvPicPr>
          <p:nvPr>
            <p:ph type="pic" idx="1"/>
          </p:nvPr>
        </p:nvPicPr>
        <p:blipFill rotWithShape="1">
          <a:blip r:embed="rId3">
            <a:extLst>
              <a:ext uri="{28A0092B-C50C-407E-A947-70E740481C1C}">
                <a14:useLocalDpi xmlns:a14="http://schemas.microsoft.com/office/drawing/2010/main" val="0"/>
              </a:ext>
            </a:extLst>
          </a:blip>
          <a:srcRect l="1006" t="667" r="7420" b="1055"/>
          <a:stretch/>
        </p:blipFill>
        <p:spPr>
          <a:xfrm>
            <a:off x="5450317" y="834470"/>
            <a:ext cx="6194285" cy="5718088"/>
          </a:xfrm>
          <a:prstGeom prst="rect">
            <a:avLst/>
          </a:prstGeom>
        </p:spPr>
      </p:pic>
      <p:sp>
        <p:nvSpPr>
          <p:cNvPr id="15" name="Title 1"/>
          <p:cNvSpPr txBox="1">
            <a:spLocks/>
          </p:cNvSpPr>
          <p:nvPr/>
        </p:nvSpPr>
        <p:spPr>
          <a:xfrm>
            <a:off x="411480" y="465138"/>
            <a:ext cx="4669971"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50000"/>
                  </a:schemeClr>
                </a:solidFill>
                <a:latin typeface="+mj-lt"/>
                <a:ea typeface="+mj-ea"/>
                <a:cs typeface="+mj-cs"/>
              </a:defRPr>
            </a:lvl1pPr>
          </a:lstStyle>
          <a:p>
            <a:r>
              <a:rPr lang="en-US" smtClean="0"/>
              <a:t>THIẾT LẬP CẤU HÌNH CHO RELAY P3U30</a:t>
            </a:r>
            <a:endParaRPr lang="en-US"/>
          </a:p>
        </p:txBody>
      </p:sp>
      <p:sp>
        <p:nvSpPr>
          <p:cNvPr id="10" name="Footer Placeholder 3"/>
          <p:cNvSpPr txBox="1">
            <a:spLocks/>
          </p:cNvSpPr>
          <p:nvPr/>
        </p:nvSpPr>
        <p:spPr>
          <a:xfrm>
            <a:off x="4191000" y="65223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17</a:t>
            </a:r>
            <a:endParaRPr lang="en-US" sz="1100" b="1" dirty="0"/>
          </a:p>
        </p:txBody>
      </p:sp>
    </p:spTree>
    <p:extLst>
      <p:ext uri="{BB962C8B-B14F-4D97-AF65-F5344CB8AC3E}">
        <p14:creationId xmlns:p14="http://schemas.microsoft.com/office/powerpoint/2010/main" val="4155532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247"/>
            <a:ext cx="10515600" cy="1325563"/>
          </a:xfrm>
        </p:spPr>
        <p:txBody>
          <a:bodyPr/>
          <a:lstStyle/>
          <a:p>
            <a:r>
              <a:rPr lang="en-US" smtClean="0"/>
              <a:t>THIẾT LẬP CẤU HÌNH CHO RELAY P3U30</a:t>
            </a:r>
            <a:endParaRPr lang="en-US"/>
          </a:p>
        </p:txBody>
      </p:sp>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3450239" y="1910103"/>
            <a:ext cx="5291522" cy="4416051"/>
          </a:xfrm>
          <a:prstGeom prst="rect">
            <a:avLst/>
          </a:prstGeom>
        </p:spPr>
      </p:pic>
      <p:sp>
        <p:nvSpPr>
          <p:cNvPr id="16" name="Title 8"/>
          <p:cNvSpPr txBox="1">
            <a:spLocks/>
          </p:cNvSpPr>
          <p:nvPr/>
        </p:nvSpPr>
        <p:spPr>
          <a:xfrm>
            <a:off x="838200" y="883121"/>
            <a:ext cx="8459907" cy="1221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a:lstStyle>
          <a:p>
            <a:r>
              <a:rPr lang="en-US" sz="3200" smtClean="0"/>
              <a:t>Thiết lập điều khiển bằng ma trận</a:t>
            </a:r>
            <a:endParaRPr lang="en-US" sz="3200" dirty="0"/>
          </a:p>
        </p:txBody>
      </p:sp>
      <p:sp>
        <p:nvSpPr>
          <p:cNvPr id="5"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18</a:t>
            </a:r>
            <a:endParaRPr lang="en-US" sz="1100" b="1" dirty="0"/>
          </a:p>
        </p:txBody>
      </p:sp>
    </p:spTree>
    <p:extLst>
      <p:ext uri="{BB962C8B-B14F-4D97-AF65-F5344CB8AC3E}">
        <p14:creationId xmlns:p14="http://schemas.microsoft.com/office/powerpoint/2010/main" val="2777760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1</a:t>
            </a:r>
            <a:r>
              <a:rPr lang="en-US" smtClean="0"/>
              <a:t>. </a:t>
            </a:r>
            <a:r>
              <a:rPr lang="en-US"/>
              <a:t>THIẾT KẾ PHÁT TUYẾN PHÂN PHỐI 22 kV</a:t>
            </a:r>
            <a:endParaRPr lang="en-US" dirty="0"/>
          </a:p>
        </p:txBody>
      </p:sp>
      <p:sp>
        <p:nvSpPr>
          <p:cNvPr id="8" name="Text Placeholder 7"/>
          <p:cNvSpPr>
            <a:spLocks noGrp="1"/>
          </p:cNvSpPr>
          <p:nvPr>
            <p:ph type="body" idx="1"/>
          </p:nvPr>
        </p:nvSpPr>
        <p:spPr>
          <a:xfrm>
            <a:off x="838200" y="3844017"/>
            <a:ext cx="9577251" cy="1500187"/>
          </a:xfrm>
        </p:spPr>
        <p:txBody>
          <a:bodyPr/>
          <a:lstStyle/>
          <a:p>
            <a:pPr algn="just"/>
            <a:r>
              <a:rPr lang="en-US" smtClean="0"/>
              <a:t>Tính toán chọn dây dẫn, tính toán ngắn mạch, chọn thiết bị bảo vệ, tính toán thông số cài đặt relay cho máy cắt đầu xuất tuyến, kiểm tra bảo vệ sử dụng ETAP</a:t>
            </a:r>
            <a:endParaRPr lang="en-US" dirty="0"/>
          </a:p>
        </p:txBody>
      </p:sp>
      <p:sp>
        <p:nvSpPr>
          <p:cNvPr id="6" name="Footer Placeholder 2"/>
          <p:cNvSpPr>
            <a:spLocks noGrp="1"/>
          </p:cNvSpPr>
          <p:nvPr>
            <p:ph type="ftr" sz="quarter" idx="11"/>
          </p:nvPr>
        </p:nvSpPr>
        <p:spPr>
          <a:xfrm>
            <a:off x="4552950" y="6272375"/>
            <a:ext cx="3086100" cy="365125"/>
          </a:xfrm>
        </p:spPr>
        <p:txBody>
          <a:bodyPr/>
          <a:lstStyle/>
          <a:p>
            <a:pPr algn="ctr"/>
            <a:r>
              <a:rPr lang="en-US" sz="1100" b="1"/>
              <a:t>1</a:t>
            </a:r>
            <a:endParaRPr lang="en-US" sz="1100" b="1" dirty="0">
              <a:solidFill>
                <a:schemeClr val="tx1"/>
              </a:solidFill>
            </a:endParaRPr>
          </a:p>
        </p:txBody>
      </p:sp>
    </p:spTree>
    <p:extLst>
      <p:ext uri="{BB962C8B-B14F-4D97-AF65-F5344CB8AC3E}">
        <p14:creationId xmlns:p14="http://schemas.microsoft.com/office/powerpoint/2010/main" val="34018158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247"/>
            <a:ext cx="10515600" cy="1325563"/>
          </a:xfrm>
        </p:spPr>
        <p:txBody>
          <a:bodyPr/>
          <a:lstStyle/>
          <a:p>
            <a:r>
              <a:rPr lang="en-US" smtClean="0"/>
              <a:t>THIẾT LẬP CẤU HÌNH CHO RELAY P3U30</a:t>
            </a:r>
            <a:endParaRPr lang="en-US"/>
          </a:p>
        </p:txBody>
      </p:sp>
      <p:sp>
        <p:nvSpPr>
          <p:cNvPr id="16" name="Title 8"/>
          <p:cNvSpPr txBox="1">
            <a:spLocks/>
          </p:cNvSpPr>
          <p:nvPr/>
        </p:nvSpPr>
        <p:spPr>
          <a:xfrm>
            <a:off x="838200" y="883121"/>
            <a:ext cx="8459907" cy="1221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a:lstStyle>
          <a:p>
            <a:r>
              <a:rPr lang="en-US" sz="3200" smtClean="0"/>
              <a:t>Cấu hình chức năng bảo vệ</a:t>
            </a:r>
            <a:endParaRPr lang="en-US" sz="320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582779" y="1862720"/>
            <a:ext cx="7026442" cy="3798241"/>
          </a:xfrm>
          <a:prstGeom prst="rect">
            <a:avLst/>
          </a:prstGeom>
        </p:spPr>
      </p:pic>
      <p:sp>
        <p:nvSpPr>
          <p:cNvPr id="4" name="Rectangle 3"/>
          <p:cNvSpPr/>
          <p:nvPr/>
        </p:nvSpPr>
        <p:spPr>
          <a:xfrm>
            <a:off x="4267615" y="5729184"/>
            <a:ext cx="3656770" cy="369332"/>
          </a:xfrm>
          <a:prstGeom prst="rect">
            <a:avLst/>
          </a:prstGeom>
        </p:spPr>
        <p:txBody>
          <a:bodyPr wrap="none">
            <a:spAutoFit/>
          </a:bodyPr>
          <a:lstStyle/>
          <a:p>
            <a:r>
              <a:rPr lang="en-US">
                <a:latin typeface="+mj-lt"/>
                <a:ea typeface="Calibri" panose="020F0502020204030204" pitchFamily="34" charset="0"/>
              </a:rPr>
              <a:t>Cài đặt thông số chức </a:t>
            </a:r>
            <a:r>
              <a:rPr lang="en-US" smtClean="0">
                <a:latin typeface="+mj-lt"/>
                <a:ea typeface="Calibri" panose="020F0502020204030204" pitchFamily="34" charset="0"/>
              </a:rPr>
              <a:t>năng bảo vệ 51</a:t>
            </a:r>
            <a:endParaRPr lang="en-US">
              <a:latin typeface="+mj-lt"/>
            </a:endParaRPr>
          </a:p>
        </p:txBody>
      </p:sp>
      <p:sp>
        <p:nvSpPr>
          <p:cNvPr id="7"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19</a:t>
            </a:r>
            <a:endParaRPr lang="en-US" sz="1100" b="1" dirty="0"/>
          </a:p>
        </p:txBody>
      </p:sp>
    </p:spTree>
    <p:extLst>
      <p:ext uri="{BB962C8B-B14F-4D97-AF65-F5344CB8AC3E}">
        <p14:creationId xmlns:p14="http://schemas.microsoft.com/office/powerpoint/2010/main" val="3502339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697217"/>
          </a:xfrm>
        </p:spPr>
        <p:txBody>
          <a:bodyPr>
            <a:normAutofit fontScale="90000"/>
          </a:bodyPr>
          <a:lstStyle/>
          <a:p>
            <a:r>
              <a:rPr lang="en-US" smtClean="0"/>
              <a:t>THIẾT KẾ GIAO DIỆN HMI GIÁM SÁT MỘT XUẤT TUYẾN BẰNG SURVALENT VÀ THỰC HIỆN KẾT NỐI</a:t>
            </a:r>
            <a:endParaRPr lang="en-US" dirty="0"/>
          </a:p>
        </p:txBody>
      </p:sp>
      <p:sp>
        <p:nvSpPr>
          <p:cNvPr id="2" name="Content Placeholder 1"/>
          <p:cNvSpPr>
            <a:spLocks noGrp="1"/>
          </p:cNvSpPr>
          <p:nvPr>
            <p:ph idx="1"/>
          </p:nvPr>
        </p:nvSpPr>
        <p:spPr>
          <a:xfrm>
            <a:off x="838200" y="1644550"/>
            <a:ext cx="10515600" cy="4351338"/>
          </a:xfrm>
        </p:spPr>
        <p:txBody>
          <a:bodyPr/>
          <a:lstStyle/>
          <a:p>
            <a:r>
              <a:rPr lang="en-US" smtClean="0"/>
              <a:t>Tạo cơ sở dữ liệu:</a:t>
            </a:r>
          </a:p>
          <a:p>
            <a:pPr marL="0" indent="0">
              <a:buNone/>
            </a:pPr>
            <a:r>
              <a:rPr lang="en-US" smtClean="0"/>
              <a:t>Tạo Station</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838200" y="2638609"/>
            <a:ext cx="4091071" cy="3830203"/>
          </a:xfrm>
          <a:prstGeom prst="rect">
            <a:avLst/>
          </a:prstGeom>
        </p:spPr>
      </p:pic>
      <p:sp>
        <p:nvSpPr>
          <p:cNvPr id="9" name="Rectangle 8"/>
          <p:cNvSpPr/>
          <p:nvPr/>
        </p:nvSpPr>
        <p:spPr>
          <a:xfrm>
            <a:off x="4929271" y="2068196"/>
            <a:ext cx="7748337" cy="1140825"/>
          </a:xfrm>
          <a:prstGeom prst="rect">
            <a:avLst/>
          </a:prstGeom>
        </p:spPr>
        <p:txBody>
          <a:bodyPr wrap="square">
            <a:spAutoFit/>
          </a:bodyPr>
          <a:lstStyle/>
          <a:p>
            <a:pPr indent="457200" algn="just">
              <a:lnSpc>
                <a:spcPct val="115000"/>
              </a:lnSpc>
              <a:spcAft>
                <a:spcPts val="1000"/>
              </a:spcAft>
            </a:pPr>
            <a:r>
              <a:rPr lang="en-US" sz="2800" smtClean="0">
                <a:latin typeface="+mj-lt"/>
                <a:ea typeface="Calibri" panose="020F0502020204030204" pitchFamily="34" charset="0"/>
                <a:cs typeface="Times New Roman" panose="02020603050405020304" pitchFamily="18" charset="0"/>
              </a:rPr>
              <a:t>Tạo biến trạng thái cho Communication Line</a:t>
            </a:r>
          </a:p>
          <a:p>
            <a:pPr indent="457200" algn="just">
              <a:lnSpc>
                <a:spcPct val="115000"/>
              </a:lnSpc>
              <a:spcAft>
                <a:spcPts val="1000"/>
              </a:spcAft>
            </a:pPr>
            <a:endParaRPr lang="en-US" sz="2400">
              <a:effectLst/>
              <a:latin typeface="+mj-lt"/>
              <a:ea typeface="Calibri" panose="020F0502020204030204" pitchFamily="34" charset="0"/>
              <a:cs typeface="Times New Roman" panose="02020603050405020304" pitchFamily="18" charset="0"/>
            </a:endParaRP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6488128" y="2638608"/>
            <a:ext cx="4564881" cy="3830204"/>
          </a:xfrm>
          <a:prstGeom prst="rect">
            <a:avLst/>
          </a:prstGeom>
        </p:spPr>
      </p:pic>
      <p:sp>
        <p:nvSpPr>
          <p:cNvPr id="8"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20</a:t>
            </a:r>
            <a:endParaRPr lang="en-US" sz="1100" b="1" dirty="0"/>
          </a:p>
        </p:txBody>
      </p:sp>
    </p:spTree>
    <p:extLst>
      <p:ext uri="{BB962C8B-B14F-4D97-AF65-F5344CB8AC3E}">
        <p14:creationId xmlns:p14="http://schemas.microsoft.com/office/powerpoint/2010/main" val="3512724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697217"/>
          </a:xfrm>
        </p:spPr>
        <p:txBody>
          <a:bodyPr>
            <a:normAutofit fontScale="90000"/>
          </a:bodyPr>
          <a:lstStyle/>
          <a:p>
            <a:r>
              <a:rPr lang="en-US" smtClean="0"/>
              <a:t>THIẾT KẾ GIAO DIỆN HMI GIÁM SÁT MỘT XUẤT TUYẾN BẰNG SURVALENT VÀ THỰC HIỆN KẾT NỐI</a:t>
            </a:r>
            <a:endParaRPr lang="en-US" dirty="0"/>
          </a:p>
        </p:txBody>
      </p:sp>
      <p:sp>
        <p:nvSpPr>
          <p:cNvPr id="2" name="Content Placeholder 1"/>
          <p:cNvSpPr>
            <a:spLocks noGrp="1"/>
          </p:cNvSpPr>
          <p:nvPr>
            <p:ph idx="1"/>
          </p:nvPr>
        </p:nvSpPr>
        <p:spPr>
          <a:xfrm>
            <a:off x="838200" y="1644550"/>
            <a:ext cx="10515600" cy="4351338"/>
          </a:xfrm>
        </p:spPr>
        <p:txBody>
          <a:bodyPr/>
          <a:lstStyle/>
          <a:p>
            <a:r>
              <a:rPr lang="en-US" smtClean="0"/>
              <a:t>Tạo cơ sở dữ liệu:</a:t>
            </a:r>
          </a:p>
          <a:p>
            <a:pPr marL="0" indent="0" algn="just">
              <a:buNone/>
            </a:pPr>
            <a:r>
              <a:rPr lang="en-US" sz="2000"/>
              <a:t>OSI </a:t>
            </a:r>
            <a:r>
              <a:rPr lang="en-US" sz="2000" smtClean="0"/>
              <a:t>Nodes (Open System Interconnections): </a:t>
            </a:r>
            <a:r>
              <a:rPr lang="en-US" sz="2000" smtClean="0">
                <a:solidFill>
                  <a:srgbClr val="000000"/>
                </a:solidFill>
                <a:latin typeface="+mj-lt"/>
                <a:ea typeface="Calibri" panose="020F0502020204030204" pitchFamily="34" charset="0"/>
                <a:cs typeface="Times New Roman" panose="02020603050405020304" pitchFamily="18" charset="0"/>
              </a:rPr>
              <a:t>Được </a:t>
            </a:r>
            <a:r>
              <a:rPr lang="en-US" sz="2000">
                <a:solidFill>
                  <a:srgbClr val="000000"/>
                </a:solidFill>
                <a:latin typeface="+mj-lt"/>
                <a:ea typeface="Calibri" panose="020F0502020204030204" pitchFamily="34" charset="0"/>
                <a:cs typeface="Times New Roman" panose="02020603050405020304" pitchFamily="18" charset="0"/>
              </a:rPr>
              <a:t>áp dụng riêng cho các thiết bị IED sử dụng giao thức IEC 61850.</a:t>
            </a:r>
            <a:endParaRPr lang="en-US" sz="2000">
              <a:latin typeface="+mj-lt"/>
              <a:ea typeface="Calibri" panose="020F0502020204030204" pitchFamily="34" charset="0"/>
              <a:cs typeface="Times New Roman" panose="02020603050405020304" pitchFamily="18" charset="0"/>
            </a:endParaRPr>
          </a:p>
          <a:p>
            <a:pPr marL="0" indent="0">
              <a:buNone/>
            </a:pPr>
            <a:endParaRPr lang="en-US" b="1" smtClean="0">
              <a:solidFill>
                <a:srgbClr val="000000"/>
              </a:solidFill>
              <a:latin typeface="Times New Roman Bold" panose="02020803070505020304" pitchFamily="18" charset="0"/>
              <a:ea typeface="Calibri" panose="020F0502020204030204" pitchFamily="34" charset="0"/>
              <a:cs typeface="Times New Roman" panose="02020603050405020304" pitchFamily="18" charset="0"/>
            </a:endParaRPr>
          </a:p>
          <a:p>
            <a:pPr marL="0" indent="0">
              <a:buNone/>
            </a:pPr>
            <a:endParaRPr lang="en-US" smtClean="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031977" y="2928584"/>
            <a:ext cx="4116805" cy="3185535"/>
          </a:xfrm>
          <a:prstGeom prst="rect">
            <a:avLst/>
          </a:prstGeom>
        </p:spPr>
      </p:pic>
      <p:sp>
        <p:nvSpPr>
          <p:cNvPr id="11" name="Rectangle 10"/>
          <p:cNvSpPr/>
          <p:nvPr/>
        </p:nvSpPr>
        <p:spPr>
          <a:xfrm>
            <a:off x="2260472" y="6232350"/>
            <a:ext cx="5776621" cy="400110"/>
          </a:xfrm>
          <a:prstGeom prst="rect">
            <a:avLst/>
          </a:prstGeom>
        </p:spPr>
        <p:txBody>
          <a:bodyPr wrap="square">
            <a:spAutoFit/>
          </a:bodyPr>
          <a:lstStyle/>
          <a:p>
            <a:r>
              <a:rPr lang="en-US" sz="2000" smtClean="0">
                <a:latin typeface="+mj-lt"/>
                <a:ea typeface="Calibri" panose="020F0502020204030204" pitchFamily="34" charset="0"/>
              </a:rPr>
              <a:t>OSI Node Local</a:t>
            </a:r>
            <a:endParaRPr lang="en-US" sz="2000">
              <a:latin typeface="+mj-lt"/>
            </a:endParaRPr>
          </a:p>
        </p:txBody>
      </p:sp>
      <p:sp>
        <p:nvSpPr>
          <p:cNvPr id="12" name="Rectangle 11"/>
          <p:cNvSpPr/>
          <p:nvPr/>
        </p:nvSpPr>
        <p:spPr>
          <a:xfrm>
            <a:off x="8153400" y="6232350"/>
            <a:ext cx="5776621" cy="400110"/>
          </a:xfrm>
          <a:prstGeom prst="rect">
            <a:avLst/>
          </a:prstGeom>
        </p:spPr>
        <p:txBody>
          <a:bodyPr wrap="square">
            <a:spAutoFit/>
          </a:bodyPr>
          <a:lstStyle/>
          <a:p>
            <a:r>
              <a:rPr lang="en-US" sz="2000" smtClean="0">
                <a:latin typeface="+mj-lt"/>
                <a:ea typeface="Calibri" panose="020F0502020204030204" pitchFamily="34" charset="0"/>
              </a:rPr>
              <a:t>OSI Node Remote</a:t>
            </a:r>
            <a:endParaRPr lang="en-US" sz="2000">
              <a:latin typeface="+mj-lt"/>
            </a:endParaRPr>
          </a:p>
        </p:txBody>
      </p:sp>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7010400" y="2928584"/>
            <a:ext cx="4343400" cy="3178489"/>
          </a:xfrm>
          <a:prstGeom prst="rect">
            <a:avLst/>
          </a:prstGeom>
        </p:spPr>
      </p:pic>
      <p:sp>
        <p:nvSpPr>
          <p:cNvPr id="9"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21</a:t>
            </a:r>
            <a:endParaRPr lang="en-US" sz="1100" b="1" dirty="0"/>
          </a:p>
        </p:txBody>
      </p:sp>
    </p:spTree>
    <p:extLst>
      <p:ext uri="{BB962C8B-B14F-4D97-AF65-F5344CB8AC3E}">
        <p14:creationId xmlns:p14="http://schemas.microsoft.com/office/powerpoint/2010/main" val="37884713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697217"/>
          </a:xfrm>
        </p:spPr>
        <p:txBody>
          <a:bodyPr>
            <a:normAutofit fontScale="90000"/>
          </a:bodyPr>
          <a:lstStyle/>
          <a:p>
            <a:r>
              <a:rPr lang="en-US" smtClean="0"/>
              <a:t>THIẾT KẾ GIAO DIỆN HMI GIÁM SÁT MỘT XUẤT TUYẾN BẰNG SURVALENT VÀ THỰC HIỆN KẾT NỐI</a:t>
            </a:r>
            <a:endParaRPr lang="en-US" dirty="0"/>
          </a:p>
        </p:txBody>
      </p:sp>
      <p:sp>
        <p:nvSpPr>
          <p:cNvPr id="2" name="Content Placeholder 1"/>
          <p:cNvSpPr>
            <a:spLocks noGrp="1"/>
          </p:cNvSpPr>
          <p:nvPr>
            <p:ph idx="1"/>
          </p:nvPr>
        </p:nvSpPr>
        <p:spPr>
          <a:xfrm>
            <a:off x="838200" y="1644550"/>
            <a:ext cx="10515600" cy="4351338"/>
          </a:xfrm>
        </p:spPr>
        <p:txBody>
          <a:bodyPr/>
          <a:lstStyle/>
          <a:p>
            <a:r>
              <a:rPr lang="en-US" smtClean="0"/>
              <a:t>Tạo cơ sở dữ liệu:</a:t>
            </a:r>
          </a:p>
          <a:p>
            <a:pPr marL="0" indent="0" algn="just">
              <a:buNone/>
            </a:pPr>
            <a:r>
              <a:rPr lang="en-US" sz="2000" smtClean="0"/>
              <a:t>Tạo Communication Line (Đường truyền giao tiếp kết nối phần mềm với thiết bị).</a:t>
            </a:r>
          </a:p>
        </p:txBody>
      </p:sp>
      <p:sp>
        <p:nvSpPr>
          <p:cNvPr id="11" name="Rectangle 10"/>
          <p:cNvSpPr/>
          <p:nvPr/>
        </p:nvSpPr>
        <p:spPr>
          <a:xfrm>
            <a:off x="2260472" y="6232350"/>
            <a:ext cx="5776621" cy="400110"/>
          </a:xfrm>
          <a:prstGeom prst="rect">
            <a:avLst/>
          </a:prstGeom>
        </p:spPr>
        <p:txBody>
          <a:bodyPr wrap="square">
            <a:spAutoFit/>
          </a:bodyPr>
          <a:lstStyle/>
          <a:p>
            <a:r>
              <a:rPr lang="en-US" sz="2000" smtClean="0">
                <a:latin typeface="+mj-lt"/>
                <a:ea typeface="Calibri" panose="020F0502020204030204" pitchFamily="34" charset="0"/>
              </a:rPr>
              <a:t>Tab General</a:t>
            </a:r>
            <a:endParaRPr lang="en-US" sz="2000">
              <a:latin typeface="+mj-lt"/>
            </a:endParaRPr>
          </a:p>
        </p:txBody>
      </p:sp>
      <p:sp>
        <p:nvSpPr>
          <p:cNvPr id="12" name="Rectangle 11"/>
          <p:cNvSpPr/>
          <p:nvPr/>
        </p:nvSpPr>
        <p:spPr>
          <a:xfrm>
            <a:off x="8153400" y="6232350"/>
            <a:ext cx="5776621" cy="400110"/>
          </a:xfrm>
          <a:prstGeom prst="rect">
            <a:avLst/>
          </a:prstGeom>
        </p:spPr>
        <p:txBody>
          <a:bodyPr wrap="square">
            <a:spAutoFit/>
          </a:bodyPr>
          <a:lstStyle/>
          <a:p>
            <a:r>
              <a:rPr lang="en-US" sz="2000" smtClean="0">
                <a:latin typeface="+mj-lt"/>
                <a:ea typeface="Calibri" panose="020F0502020204030204" pitchFamily="34" charset="0"/>
              </a:rPr>
              <a:t>Tab IEC 61850</a:t>
            </a:r>
            <a:endParaRPr lang="en-US" sz="2000">
              <a:latin typeface="+mj-lt"/>
            </a:endParaRP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652044" y="2634241"/>
            <a:ext cx="4496738" cy="3598110"/>
          </a:xfrm>
          <a:prstGeom prst="rect">
            <a:avLst/>
          </a:prstGeom>
        </p:spPr>
      </p:pic>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6757210" y="2634241"/>
            <a:ext cx="4508704" cy="3598108"/>
          </a:xfrm>
          <a:prstGeom prst="rect">
            <a:avLst/>
          </a:prstGeom>
        </p:spPr>
      </p:pic>
      <p:sp>
        <p:nvSpPr>
          <p:cNvPr id="8"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22</a:t>
            </a:r>
            <a:endParaRPr lang="en-US" sz="1100" b="1" dirty="0"/>
          </a:p>
        </p:txBody>
      </p:sp>
    </p:spTree>
    <p:extLst>
      <p:ext uri="{BB962C8B-B14F-4D97-AF65-F5344CB8AC3E}">
        <p14:creationId xmlns:p14="http://schemas.microsoft.com/office/powerpoint/2010/main" val="29399904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2085" y="227836"/>
            <a:ext cx="10515600" cy="1697217"/>
          </a:xfrm>
        </p:spPr>
        <p:txBody>
          <a:bodyPr>
            <a:normAutofit fontScale="90000"/>
          </a:bodyPr>
          <a:lstStyle/>
          <a:p>
            <a:r>
              <a:rPr lang="en-US" smtClean="0"/>
              <a:t>THIẾT KẾ GIAO DIỆN HMI GIÁM SÁT MỘT XUẤT TUYẾN BẰNG SURVALENT VÀ THỰC HIỆN KẾT NỐI</a:t>
            </a:r>
            <a:endParaRPr lang="en-US" dirty="0"/>
          </a:p>
        </p:txBody>
      </p:sp>
      <p:sp>
        <p:nvSpPr>
          <p:cNvPr id="2" name="Content Placeholder 1"/>
          <p:cNvSpPr>
            <a:spLocks noGrp="1"/>
          </p:cNvSpPr>
          <p:nvPr>
            <p:ph idx="1"/>
          </p:nvPr>
        </p:nvSpPr>
        <p:spPr>
          <a:xfrm>
            <a:off x="512085" y="1693523"/>
            <a:ext cx="4405604" cy="4351338"/>
          </a:xfrm>
        </p:spPr>
        <p:txBody>
          <a:bodyPr>
            <a:normAutofit/>
          </a:bodyPr>
          <a:lstStyle/>
          <a:p>
            <a:r>
              <a:rPr lang="en-US" smtClean="0"/>
              <a:t>Tạo Template Maker</a:t>
            </a: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6148555" y="2270286"/>
            <a:ext cx="3460919" cy="3888278"/>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1567771" y="2270286"/>
            <a:ext cx="3525098" cy="3870796"/>
          </a:xfrm>
          <a:prstGeom prst="rect">
            <a:avLst/>
          </a:prstGeom>
        </p:spPr>
      </p:pic>
      <p:sp>
        <p:nvSpPr>
          <p:cNvPr id="7"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23</a:t>
            </a:r>
            <a:endParaRPr lang="en-US" sz="1100" b="1" dirty="0"/>
          </a:p>
        </p:txBody>
      </p:sp>
    </p:spTree>
    <p:extLst>
      <p:ext uri="{BB962C8B-B14F-4D97-AF65-F5344CB8AC3E}">
        <p14:creationId xmlns:p14="http://schemas.microsoft.com/office/powerpoint/2010/main" val="296674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4" y="0"/>
            <a:ext cx="10515600" cy="1697217"/>
          </a:xfrm>
        </p:spPr>
        <p:txBody>
          <a:bodyPr>
            <a:normAutofit fontScale="90000"/>
          </a:bodyPr>
          <a:lstStyle/>
          <a:p>
            <a:r>
              <a:rPr lang="en-US" smtClean="0"/>
              <a:t>THIẾT KẾ GIAO DIỆN HMI GIÁM SÁT MỘT XUẤT TUYẾN BẰNG SURVALENT VÀ THỰC HIỆN KẾT NỐI</a:t>
            </a:r>
            <a:endParaRPr lang="en-US" dirty="0"/>
          </a:p>
        </p:txBody>
      </p:sp>
      <p:sp>
        <p:nvSpPr>
          <p:cNvPr id="2" name="Content Placeholder 1"/>
          <p:cNvSpPr>
            <a:spLocks noGrp="1"/>
          </p:cNvSpPr>
          <p:nvPr>
            <p:ph idx="1"/>
          </p:nvPr>
        </p:nvSpPr>
        <p:spPr>
          <a:xfrm>
            <a:off x="838200" y="1392624"/>
            <a:ext cx="10515600" cy="4351338"/>
          </a:xfrm>
        </p:spPr>
        <p:txBody>
          <a:bodyPr/>
          <a:lstStyle/>
          <a:p>
            <a:r>
              <a:rPr lang="en-US" smtClean="0"/>
              <a:t>Tạo IED Wizard</a:t>
            </a:r>
          </a:p>
          <a:p>
            <a:endParaRPr lang="en-US" smtClean="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179095" y="2483412"/>
            <a:ext cx="3315804" cy="3622975"/>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4437196" y="2483412"/>
            <a:ext cx="3773907" cy="3622976"/>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8211103" y="2483411"/>
            <a:ext cx="3386556" cy="3622976"/>
          </a:xfrm>
          <a:prstGeom prst="rect">
            <a:avLst/>
          </a:prstGeom>
        </p:spPr>
      </p:pic>
      <p:sp>
        <p:nvSpPr>
          <p:cNvPr id="10"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24</a:t>
            </a:r>
            <a:endParaRPr lang="en-US" sz="1100" b="1" dirty="0"/>
          </a:p>
        </p:txBody>
      </p:sp>
    </p:spTree>
    <p:extLst>
      <p:ext uri="{BB962C8B-B14F-4D97-AF65-F5344CB8AC3E}">
        <p14:creationId xmlns:p14="http://schemas.microsoft.com/office/powerpoint/2010/main" val="3970876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697217"/>
          </a:xfrm>
        </p:spPr>
        <p:txBody>
          <a:bodyPr>
            <a:normAutofit fontScale="90000"/>
          </a:bodyPr>
          <a:lstStyle/>
          <a:p>
            <a:r>
              <a:rPr lang="en-US" smtClean="0"/>
              <a:t>THIẾT KẾ GIAO DIỆN HMI GIÁM SÁT MỘT XUẤT TUYẾN BẰNG SURVALENT VÀ THỰC HIỆN KẾT NỐI</a:t>
            </a:r>
            <a:endParaRPr lang="en-US" dirty="0"/>
          </a:p>
        </p:txBody>
      </p:sp>
      <p:sp>
        <p:nvSpPr>
          <p:cNvPr id="2" name="Content Placeholder 1"/>
          <p:cNvSpPr>
            <a:spLocks noGrp="1"/>
          </p:cNvSpPr>
          <p:nvPr>
            <p:ph idx="1"/>
          </p:nvPr>
        </p:nvSpPr>
        <p:spPr>
          <a:xfrm>
            <a:off x="838200" y="1644550"/>
            <a:ext cx="10515600" cy="4351338"/>
          </a:xfrm>
        </p:spPr>
        <p:txBody>
          <a:bodyPr/>
          <a:lstStyle/>
          <a:p>
            <a:pPr marL="0" indent="0" algn="just">
              <a:buNone/>
            </a:pPr>
            <a:r>
              <a:rPr lang="en-US" smtClean="0"/>
              <a:t>Kết quả thu được là 1 Station chứa các biến trạng thái và đo lường tương ứng cho các Object của P3U30</a:t>
            </a:r>
          </a:p>
        </p:txBody>
      </p:sp>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415456" y="2767732"/>
            <a:ext cx="11311323" cy="2125110"/>
          </a:xfrm>
          <a:prstGeom prst="rect">
            <a:avLst/>
          </a:prstGeom>
        </p:spPr>
      </p:pic>
      <p:sp>
        <p:nvSpPr>
          <p:cNvPr id="5"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25</a:t>
            </a:r>
            <a:endParaRPr lang="en-US" sz="1100" b="1" dirty="0"/>
          </a:p>
        </p:txBody>
      </p:sp>
    </p:spTree>
    <p:extLst>
      <p:ext uri="{BB962C8B-B14F-4D97-AF65-F5344CB8AC3E}">
        <p14:creationId xmlns:p14="http://schemas.microsoft.com/office/powerpoint/2010/main" val="1222604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7542" y="-31594"/>
            <a:ext cx="11016916" cy="1697217"/>
          </a:xfrm>
        </p:spPr>
        <p:txBody>
          <a:bodyPr>
            <a:normAutofit fontScale="90000"/>
          </a:bodyPr>
          <a:lstStyle/>
          <a:p>
            <a:pPr algn="just"/>
            <a:r>
              <a:rPr lang="en-US" smtClean="0"/>
              <a:t>THIẾT KẾ GIAO DIỆN HMI GIÁM SÁT MỘT XUẤT TUYẾN BẰNG SURVALENT VÀ THỰC HIỆN KẾT NỐI</a:t>
            </a:r>
            <a:endParaRPr lang="en-US" dirty="0"/>
          </a:p>
        </p:txBody>
      </p:sp>
      <p:sp>
        <p:nvSpPr>
          <p:cNvPr id="2" name="Content Placeholder 1"/>
          <p:cNvSpPr>
            <a:spLocks noGrp="1"/>
          </p:cNvSpPr>
          <p:nvPr>
            <p:ph idx="1"/>
          </p:nvPr>
        </p:nvSpPr>
        <p:spPr>
          <a:xfrm>
            <a:off x="587542" y="1355792"/>
            <a:ext cx="11347784" cy="4351338"/>
          </a:xfrm>
        </p:spPr>
        <p:txBody>
          <a:bodyPr/>
          <a:lstStyle/>
          <a:p>
            <a:r>
              <a:rPr lang="en-US" smtClean="0"/>
              <a:t>Thiết kế giao diện HMI cho xuất tuyến và gán các biến cho các thiết bị tương ứng</a:t>
            </a:r>
          </a:p>
          <a:p>
            <a:pPr marL="0" indent="0">
              <a:buNone/>
            </a:pPr>
            <a:endParaRPr lang="en-US" smtClean="0"/>
          </a:p>
        </p:txBody>
      </p:sp>
      <p:pic>
        <p:nvPicPr>
          <p:cNvPr id="7" name="Picture 6" descr="C:\Users\LENOVO\Desktop\ANH\10_3.png"/>
          <p:cNvPicPr/>
          <p:nvPr/>
        </p:nvPicPr>
        <p:blipFill rotWithShape="1">
          <a:blip r:embed="rId3" cstate="print">
            <a:extLst>
              <a:ext uri="{28A0092B-C50C-407E-A947-70E740481C1C}">
                <a14:useLocalDpi xmlns:a14="http://schemas.microsoft.com/office/drawing/2010/main" val="0"/>
              </a:ext>
            </a:extLst>
          </a:blip>
          <a:srcRect b="5240"/>
          <a:stretch/>
        </p:blipFill>
        <p:spPr bwMode="auto">
          <a:xfrm>
            <a:off x="2051542" y="1828801"/>
            <a:ext cx="8088915" cy="4447506"/>
          </a:xfrm>
          <a:prstGeom prst="rect">
            <a:avLst/>
          </a:prstGeom>
          <a:noFill/>
          <a:ln>
            <a:noFill/>
          </a:ln>
          <a:extLst>
            <a:ext uri="{53640926-AAD7-44D8-BBD7-CCE9431645EC}">
              <a14:shadowObscured xmlns:a14="http://schemas.microsoft.com/office/drawing/2010/main"/>
            </a:ext>
          </a:extLst>
        </p:spPr>
      </p:pic>
      <p:sp>
        <p:nvSpPr>
          <p:cNvPr id="5"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26</a:t>
            </a:r>
            <a:endParaRPr lang="en-US" sz="1100" b="1" dirty="0"/>
          </a:p>
        </p:txBody>
      </p:sp>
    </p:spTree>
    <p:extLst>
      <p:ext uri="{BB962C8B-B14F-4D97-AF65-F5344CB8AC3E}">
        <p14:creationId xmlns:p14="http://schemas.microsoft.com/office/powerpoint/2010/main" val="2600655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7542" y="-31594"/>
            <a:ext cx="11016916" cy="1697217"/>
          </a:xfrm>
        </p:spPr>
        <p:txBody>
          <a:bodyPr>
            <a:normAutofit fontScale="90000"/>
          </a:bodyPr>
          <a:lstStyle/>
          <a:p>
            <a:pPr algn="just"/>
            <a:r>
              <a:rPr lang="en-US" smtClean="0"/>
              <a:t>THIẾT KẾ GIAO DIỆN HMI GIÁM SÁT MỘT XUẤT TUYẾN BẰNG SURVALENT VÀ THỰC HIỆN KẾT NỐI</a:t>
            </a:r>
            <a:endParaRPr lang="en-US" dirty="0"/>
          </a:p>
        </p:txBody>
      </p:sp>
      <p:sp>
        <p:nvSpPr>
          <p:cNvPr id="2" name="Content Placeholder 1"/>
          <p:cNvSpPr>
            <a:spLocks noGrp="1"/>
          </p:cNvSpPr>
          <p:nvPr>
            <p:ph idx="1"/>
          </p:nvPr>
        </p:nvSpPr>
        <p:spPr>
          <a:xfrm>
            <a:off x="587542" y="1355792"/>
            <a:ext cx="11347784" cy="4351338"/>
          </a:xfrm>
        </p:spPr>
        <p:txBody>
          <a:bodyPr/>
          <a:lstStyle/>
          <a:p>
            <a:r>
              <a:rPr lang="en-US" smtClean="0"/>
              <a:t>Thực hiện kết nối</a:t>
            </a:r>
          </a:p>
          <a:p>
            <a:pPr marL="0" indent="0">
              <a:buNone/>
            </a:pPr>
            <a:endParaRPr lang="en-US" smtClean="0"/>
          </a:p>
        </p:txBody>
      </p:sp>
      <p:sp>
        <p:nvSpPr>
          <p:cNvPr id="3" name="Rectangle 2"/>
          <p:cNvSpPr/>
          <p:nvPr/>
        </p:nvSpPr>
        <p:spPr>
          <a:xfrm>
            <a:off x="587542" y="1827140"/>
            <a:ext cx="11347784" cy="1200329"/>
          </a:xfrm>
          <a:prstGeom prst="rect">
            <a:avLst/>
          </a:prstGeom>
        </p:spPr>
        <p:txBody>
          <a:bodyPr wrap="square">
            <a:spAutoFit/>
          </a:bodyPr>
          <a:lstStyle/>
          <a:p>
            <a:pPr algn="just"/>
            <a:r>
              <a:rPr lang="vi-VN" sz="2400">
                <a:latin typeface="Calibri Light" panose="020F0302020204030204" pitchFamily="34" charset="0"/>
                <a:ea typeface="Calibri Light" panose="020F0302020204030204" pitchFamily="34" charset="0"/>
                <a:cs typeface="Calibri Light" panose="020F0302020204030204" pitchFamily="34" charset="0"/>
              </a:rPr>
              <a:t>Giống với những thiết bị thông minh khác, ta cần phải xét IP tĩnh cho relay bảo vệ và máy tính để chúng có thể kết nối được lẫn nhau do relay bảo vệ không thể tạo giao thức mạng một cách tự </a:t>
            </a:r>
            <a:r>
              <a:rPr lang="vi-VN" sz="2400" smtClean="0">
                <a:latin typeface="Calibri Light" panose="020F0302020204030204" pitchFamily="34" charset="0"/>
                <a:ea typeface="Calibri Light" panose="020F0302020204030204" pitchFamily="34" charset="0"/>
                <a:cs typeface="Calibri Light" panose="020F0302020204030204" pitchFamily="34" charset="0"/>
              </a:rPr>
              <a:t>đ</a:t>
            </a:r>
            <a:r>
              <a:rPr lang="en-US" sz="2400" smtClean="0">
                <a:latin typeface="Calibri Light" panose="020F0302020204030204" pitchFamily="34" charset="0"/>
                <a:ea typeface="Calibri Light" panose="020F0302020204030204" pitchFamily="34" charset="0"/>
                <a:cs typeface="Calibri Light" panose="020F0302020204030204" pitchFamily="34" charset="0"/>
              </a:rPr>
              <a:t>ộng.</a:t>
            </a:r>
            <a:endParaRPr lang="en-US" sz="24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942216" y="2971207"/>
            <a:ext cx="9924890" cy="3267580"/>
          </a:xfrm>
          <a:prstGeom prst="rect">
            <a:avLst/>
          </a:prstGeom>
        </p:spPr>
      </p:pic>
      <p:sp>
        <p:nvSpPr>
          <p:cNvPr id="7"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27</a:t>
            </a:r>
            <a:endParaRPr lang="en-US" sz="1100" b="1" dirty="0"/>
          </a:p>
        </p:txBody>
      </p:sp>
    </p:spTree>
    <p:extLst>
      <p:ext uri="{BB962C8B-B14F-4D97-AF65-F5344CB8AC3E}">
        <p14:creationId xmlns:p14="http://schemas.microsoft.com/office/powerpoint/2010/main" val="13248859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THIẾT KẾ GIAO DIỆN HMI GIÁM SÁT MỘT XUẤT TUYẾN BẰNG SURVALENT VÀ THỰC HIỆN KẾT NỐI</a:t>
            </a:r>
          </a:p>
        </p:txBody>
      </p:sp>
      <p:sp>
        <p:nvSpPr>
          <p:cNvPr id="7" name="Rectangle 6"/>
          <p:cNvSpPr/>
          <p:nvPr/>
        </p:nvSpPr>
        <p:spPr>
          <a:xfrm>
            <a:off x="838200" y="1812946"/>
            <a:ext cx="10134600" cy="1015663"/>
          </a:xfrm>
          <a:prstGeom prst="rect">
            <a:avLst/>
          </a:prstGeom>
        </p:spPr>
        <p:txBody>
          <a:bodyPr wrap="square">
            <a:spAutoFit/>
          </a:bodyPr>
          <a:lstStyle/>
          <a:p>
            <a:pPr algn="just"/>
            <a:endParaRPr lang="en-US" sz="2000" smtClean="0">
              <a:latin typeface="+mj-lt"/>
              <a:ea typeface="Calibri" panose="020F0502020204030204" pitchFamily="34" charset="0"/>
            </a:endParaRPr>
          </a:p>
          <a:p>
            <a:pPr algn="just"/>
            <a:r>
              <a:rPr lang="en-US" sz="2000" smtClean="0">
                <a:latin typeface="+mj-lt"/>
                <a:ea typeface="Calibri" panose="020F0502020204030204" pitchFamily="34" charset="0"/>
              </a:rPr>
              <a:t>Trong </a:t>
            </a:r>
            <a:r>
              <a:rPr lang="en-US" sz="2000">
                <a:latin typeface="+mj-lt"/>
                <a:ea typeface="Calibri" panose="020F0502020204030204" pitchFamily="34" charset="0"/>
              </a:rPr>
              <a:t>hệ thống SCADA Survalent có thêm vào một chương trình quét gọi là ScanMon, chương trình này cho phép giám sát đăng nhập kết nối từ các thiết bị khác nhau trong hệ thống. </a:t>
            </a:r>
            <a:endParaRPr lang="en-US" sz="2000">
              <a:latin typeface="+mj-lt"/>
            </a:endParaRPr>
          </a:p>
        </p:txBody>
      </p:sp>
      <p:pic>
        <p:nvPicPr>
          <p:cNvPr id="10" name="Picture 9"/>
          <p:cNvPicPr/>
          <p:nvPr/>
        </p:nvPicPr>
        <p:blipFill rotWithShape="1">
          <a:blip r:embed="rId2">
            <a:extLst>
              <a:ext uri="{28A0092B-C50C-407E-A947-70E740481C1C}">
                <a14:useLocalDpi xmlns:a14="http://schemas.microsoft.com/office/drawing/2010/main" val="0"/>
              </a:ext>
            </a:extLst>
          </a:blip>
          <a:srcRect t="3591"/>
          <a:stretch/>
        </p:blipFill>
        <p:spPr>
          <a:xfrm>
            <a:off x="3298235" y="2874545"/>
            <a:ext cx="5595529" cy="3004457"/>
          </a:xfrm>
          <a:prstGeom prst="rect">
            <a:avLst/>
          </a:prstGeom>
        </p:spPr>
      </p:pic>
      <p:sp>
        <p:nvSpPr>
          <p:cNvPr id="11" name="Content Placeholder 1"/>
          <p:cNvSpPr>
            <a:spLocks noGrp="1"/>
          </p:cNvSpPr>
          <p:nvPr>
            <p:ph idx="1"/>
          </p:nvPr>
        </p:nvSpPr>
        <p:spPr>
          <a:xfrm>
            <a:off x="838200" y="1573600"/>
            <a:ext cx="11347784" cy="4351338"/>
          </a:xfrm>
        </p:spPr>
        <p:txBody>
          <a:bodyPr/>
          <a:lstStyle/>
          <a:p>
            <a:r>
              <a:rPr lang="en-US" smtClean="0"/>
              <a:t>Thực hiện kết nối</a:t>
            </a:r>
          </a:p>
          <a:p>
            <a:pPr marL="0" indent="0">
              <a:buNone/>
            </a:pPr>
            <a:endParaRPr lang="en-US" smtClean="0"/>
          </a:p>
        </p:txBody>
      </p:sp>
      <p:sp>
        <p:nvSpPr>
          <p:cNvPr id="6"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28</a:t>
            </a:r>
            <a:endParaRPr lang="en-US" sz="1100" b="1" dirty="0"/>
          </a:p>
        </p:txBody>
      </p:sp>
    </p:spTree>
    <p:extLst>
      <p:ext uri="{BB962C8B-B14F-4D97-AF65-F5344CB8AC3E}">
        <p14:creationId xmlns:p14="http://schemas.microsoft.com/office/powerpoint/2010/main" val="8316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a:t>THIẾT KẾ PHÁT TUYẾN PHÂN PHỐI 22 kV</a:t>
            </a:r>
            <a:endParaRPr lang="en-US" dirty="0"/>
          </a:p>
        </p:txBody>
      </p:sp>
      <p:sp>
        <p:nvSpPr>
          <p:cNvPr id="7" name="Content Placeholder 6"/>
          <p:cNvSpPr>
            <a:spLocks noGrp="1"/>
          </p:cNvSpPr>
          <p:nvPr>
            <p:ph idx="1"/>
          </p:nvPr>
        </p:nvSpPr>
        <p:spPr>
          <a:xfrm>
            <a:off x="652044" y="1253220"/>
            <a:ext cx="10515600" cy="4351338"/>
          </a:xfrm>
        </p:spPr>
        <p:txBody>
          <a:bodyPr/>
          <a:lstStyle/>
          <a:p>
            <a:r>
              <a:rPr lang="en-US" smtClean="0"/>
              <a:t>Thông số của hệ thống</a:t>
            </a:r>
            <a:endParaRPr lang="en-US" dirty="0" smtClean="0"/>
          </a:p>
          <a:p>
            <a:pPr lvl="1"/>
            <a:r>
              <a:rPr lang="en-US" smtClean="0"/>
              <a:t>Hệ thống: </a:t>
            </a:r>
          </a:p>
          <a:p>
            <a:pPr marL="457200" lvl="1" indent="0">
              <a:buNone/>
            </a:pPr>
            <a:endParaRPr lang="en-US" smtClean="0"/>
          </a:p>
          <a:p>
            <a:pPr lvl="1"/>
            <a:r>
              <a:rPr lang="en-US" smtClean="0"/>
              <a:t>Đường dây 22 kV:</a:t>
            </a:r>
            <a:endParaRPr lang="en-US"/>
          </a:p>
          <a:p>
            <a:pPr marL="457200" lvl="1" indent="0">
              <a:buNone/>
            </a:pPr>
            <a:endParaRPr lang="en-US" dirty="0" smtClean="0"/>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6084281" y="1253220"/>
            <a:ext cx="5061502" cy="513035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1080806" y="1999951"/>
                <a:ext cx="4351576" cy="525080"/>
              </a:xfrm>
              <a:prstGeom prst="rect">
                <a:avLst/>
              </a:prstGeom>
            </p:spPr>
            <p:txBody>
              <a:bodyPr wrap="none">
                <a:spAutoFit/>
              </a:bodyPr>
              <a:lstStyle/>
              <a:p>
                <a:pPr marL="57150" marR="0" indent="457200" algn="just">
                  <a:lnSpc>
                    <a:spcPct val="150000"/>
                  </a:lnSpc>
                  <a:spcBef>
                    <a:spcPts val="0"/>
                  </a:spcBef>
                  <a:spcAft>
                    <a:spcPts val="1000"/>
                  </a:spcAft>
                </a:pPr>
                <a14:m>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𝑆</m:t>
                        </m:r>
                      </m:e>
                      <m:sup>
                        <m:r>
                          <a:rPr lang="en-US" i="1">
                            <a:latin typeface="Cambria Math" panose="02040503050406030204" pitchFamily="18" charset="0"/>
                            <a:ea typeface="Calibri" panose="020F0502020204030204" pitchFamily="34" charset="0"/>
                            <a:cs typeface="Times New Roman" panose="02020603050405020304" pitchFamily="18" charset="0"/>
                          </a:rPr>
                          <m:t>(3)</m:t>
                        </m:r>
                      </m:sup>
                    </m:sSup>
                    <m:r>
                      <a:rPr lang="en-US" i="1">
                        <a:latin typeface="Cambria Math" panose="02040503050406030204" pitchFamily="18" charset="0"/>
                        <a:ea typeface="Calibri" panose="020F0502020204030204" pitchFamily="34" charset="0"/>
                        <a:cs typeface="Times New Roman" panose="02020603050405020304" pitchFamily="18" charset="0"/>
                      </a:rPr>
                      <m:t>=530 (</m:t>
                    </m:r>
                    <m:r>
                      <a:rPr lang="en-US" i="1">
                        <a:latin typeface="Cambria Math" panose="02040503050406030204" pitchFamily="18" charset="0"/>
                        <a:ea typeface="Calibri" panose="020F0502020204030204" pitchFamily="34" charset="0"/>
                        <a:cs typeface="Times New Roman" panose="02020603050405020304" pitchFamily="18" charset="0"/>
                      </a:rPr>
                      <m:t>𝑀𝑉𝐴</m:t>
                    </m:r>
                    <m:r>
                      <a:rPr lang="en-US" i="1">
                        <a:latin typeface="Cambria Math" panose="02040503050406030204" pitchFamily="18" charset="0"/>
                        <a:ea typeface="Calibri" panose="020F0502020204030204" pitchFamily="34" charset="0"/>
                        <a:cs typeface="Times New Roman" panose="02020603050405020304" pitchFamily="18" charset="0"/>
                      </a:rPr>
                      <m:t>)</m:t>
                    </m:r>
                  </m:oMath>
                </a14:m>
                <a:r>
                  <a:rPr lang="en-US">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 </m:t>
                        </m:r>
                        <m:r>
                          <a:rPr lang="en-US" i="1">
                            <a:latin typeface="Cambria Math" panose="02040503050406030204" pitchFamily="18" charset="0"/>
                            <a:ea typeface="Calibri" panose="020F0502020204030204" pitchFamily="34" charset="0"/>
                            <a:cs typeface="Times New Roman" panose="02020603050405020304" pitchFamily="18" charset="0"/>
                          </a:rPr>
                          <m:t>𝑆</m:t>
                        </m:r>
                      </m:e>
                      <m:sup>
                        <m:r>
                          <a:rPr lang="en-US" i="1">
                            <a:latin typeface="Cambria Math" panose="02040503050406030204" pitchFamily="18" charset="0"/>
                            <a:ea typeface="Calibri" panose="020F0502020204030204" pitchFamily="34" charset="0"/>
                            <a:cs typeface="Times New Roman" panose="02020603050405020304" pitchFamily="18" charset="0"/>
                          </a:rPr>
                          <m:t>(1)</m:t>
                        </m:r>
                      </m:sup>
                    </m:sSup>
                    <m:r>
                      <a:rPr lang="en-US" i="1">
                        <a:latin typeface="Cambria Math" panose="02040503050406030204" pitchFamily="18" charset="0"/>
                        <a:ea typeface="Times New Roman" panose="02020603050405020304" pitchFamily="18" charset="0"/>
                        <a:cs typeface="Times New Roman" panose="02020603050405020304" pitchFamily="18" charset="0"/>
                      </a:rPr>
                      <m:t>=400 </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𝑀𝑉𝐴</m:t>
                    </m:r>
                    <m:r>
                      <a:rPr lang="en-US" i="1">
                        <a:latin typeface="Cambria Math" panose="02040503050406030204" pitchFamily="18" charset="0"/>
                        <a:ea typeface="Calibri" panose="020F0502020204030204" pitchFamily="34" charset="0"/>
                        <a:cs typeface="Times New Roman" panose="02020603050405020304" pitchFamily="18" charset="0"/>
                      </a:rPr>
                      <m:t>)</m:t>
                    </m:r>
                  </m:oMath>
                </a14:m>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1080806" y="1999951"/>
                <a:ext cx="4351576" cy="525080"/>
              </a:xfrm>
              <a:prstGeom prst="rect">
                <a:avLst/>
              </a:prstGeom>
              <a:blipFill>
                <a:blip r:embed="rId4"/>
                <a:stretch>
                  <a:fillRect b="-8140"/>
                </a:stretch>
              </a:blipFill>
            </p:spPr>
            <p:txBody>
              <a:bodyPr/>
              <a:lstStyle/>
              <a:p>
                <a:r>
                  <a:rPr lang="en-US">
                    <a:noFill/>
                  </a:rPr>
                  <a:t> </a:t>
                </a:r>
              </a:p>
            </p:txBody>
          </p:sp>
        </mc:Fallback>
      </mc:AlternateContent>
      <p:graphicFrame>
        <p:nvGraphicFramePr>
          <p:cNvPr id="14" name="Table 13"/>
          <p:cNvGraphicFramePr>
            <a:graphicFrameLocks noGrp="1"/>
          </p:cNvGraphicFramePr>
          <p:nvPr>
            <p:extLst>
              <p:ext uri="{D42A27DB-BD31-4B8C-83A1-F6EECF244321}">
                <p14:modId xmlns:p14="http://schemas.microsoft.com/office/powerpoint/2010/main" val="3349626796"/>
              </p:ext>
            </p:extLst>
          </p:nvPr>
        </p:nvGraphicFramePr>
        <p:xfrm>
          <a:off x="1080804" y="3352803"/>
          <a:ext cx="4957759" cy="1188687"/>
        </p:xfrm>
        <a:graphic>
          <a:graphicData uri="http://schemas.openxmlformats.org/drawingml/2006/table">
            <a:tbl>
              <a:tblPr firstRow="1" firstCol="1" bandRow="1">
                <a:tableStyleId>{5C22544A-7EE6-4342-B048-85BDC9FD1C3A}</a:tableStyleId>
              </a:tblPr>
              <a:tblGrid>
                <a:gridCol w="991919">
                  <a:extLst>
                    <a:ext uri="{9D8B030D-6E8A-4147-A177-3AD203B41FA5}">
                      <a16:colId xmlns:a16="http://schemas.microsoft.com/office/drawing/2014/main" val="2923597291"/>
                    </a:ext>
                  </a:extLst>
                </a:gridCol>
                <a:gridCol w="637367">
                  <a:extLst>
                    <a:ext uri="{9D8B030D-6E8A-4147-A177-3AD203B41FA5}">
                      <a16:colId xmlns:a16="http://schemas.microsoft.com/office/drawing/2014/main" val="3420775365"/>
                    </a:ext>
                  </a:extLst>
                </a:gridCol>
                <a:gridCol w="637367">
                  <a:extLst>
                    <a:ext uri="{9D8B030D-6E8A-4147-A177-3AD203B41FA5}">
                      <a16:colId xmlns:a16="http://schemas.microsoft.com/office/drawing/2014/main" val="392686587"/>
                    </a:ext>
                  </a:extLst>
                </a:gridCol>
                <a:gridCol w="637367">
                  <a:extLst>
                    <a:ext uri="{9D8B030D-6E8A-4147-A177-3AD203B41FA5}">
                      <a16:colId xmlns:a16="http://schemas.microsoft.com/office/drawing/2014/main" val="3815180533"/>
                    </a:ext>
                  </a:extLst>
                </a:gridCol>
                <a:gridCol w="637367">
                  <a:extLst>
                    <a:ext uri="{9D8B030D-6E8A-4147-A177-3AD203B41FA5}">
                      <a16:colId xmlns:a16="http://schemas.microsoft.com/office/drawing/2014/main" val="2562059368"/>
                    </a:ext>
                  </a:extLst>
                </a:gridCol>
                <a:gridCol w="708186">
                  <a:extLst>
                    <a:ext uri="{9D8B030D-6E8A-4147-A177-3AD203B41FA5}">
                      <a16:colId xmlns:a16="http://schemas.microsoft.com/office/drawing/2014/main" val="877155141"/>
                    </a:ext>
                  </a:extLst>
                </a:gridCol>
                <a:gridCol w="708186">
                  <a:extLst>
                    <a:ext uri="{9D8B030D-6E8A-4147-A177-3AD203B41FA5}">
                      <a16:colId xmlns:a16="http://schemas.microsoft.com/office/drawing/2014/main" val="2198095513"/>
                    </a:ext>
                  </a:extLst>
                </a:gridCol>
              </a:tblGrid>
              <a:tr h="502887">
                <a:tc>
                  <a:txBody>
                    <a:bodyPr/>
                    <a:lstStyle/>
                    <a:p>
                      <a:pPr marL="0" marR="0" algn="ctr">
                        <a:lnSpc>
                          <a:spcPct val="150000"/>
                        </a:lnSpc>
                        <a:spcBef>
                          <a:spcPts val="0"/>
                        </a:spcBef>
                        <a:spcAft>
                          <a:spcPts val="0"/>
                        </a:spcAft>
                      </a:pPr>
                      <a:r>
                        <a:rPr lang="en-US" sz="1500">
                          <a:effectLst/>
                          <a:latin typeface="+mj-lt"/>
                        </a:rPr>
                        <a:t>Vị trí</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2a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3a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4a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4b</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5a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6a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62230565"/>
                  </a:ext>
                </a:extLst>
              </a:tr>
              <a:tr h="662260">
                <a:tc>
                  <a:txBody>
                    <a:bodyPr/>
                    <a:lstStyle/>
                    <a:p>
                      <a:pPr marL="0" marR="0" algn="ctr">
                        <a:lnSpc>
                          <a:spcPct val="150000"/>
                        </a:lnSpc>
                        <a:spcBef>
                          <a:spcPts val="0"/>
                        </a:spcBef>
                        <a:spcAft>
                          <a:spcPts val="0"/>
                        </a:spcAft>
                      </a:pPr>
                      <a:r>
                        <a:rPr lang="en-US" sz="1500">
                          <a:effectLst/>
                          <a:latin typeface="+mj-lt"/>
                        </a:rPr>
                        <a:t>Công suất</a:t>
                      </a:r>
                    </a:p>
                    <a:p>
                      <a:pPr marL="0" marR="0" algn="ctr">
                        <a:lnSpc>
                          <a:spcPct val="150000"/>
                        </a:lnSpc>
                        <a:spcBef>
                          <a:spcPts val="0"/>
                        </a:spcBef>
                        <a:spcAft>
                          <a:spcPts val="0"/>
                        </a:spcAft>
                      </a:pPr>
                      <a:r>
                        <a:rPr lang="en-US" sz="1500">
                          <a:effectLst/>
                          <a:latin typeface="+mj-lt"/>
                        </a:rPr>
                        <a:t>(MVA)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1.2</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1.3</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1</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1</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1.9</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latin typeface="+mj-lt"/>
                        </a:rPr>
                        <a:t>0.7</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9127182"/>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703863947"/>
              </p:ext>
            </p:extLst>
          </p:nvPr>
        </p:nvGraphicFramePr>
        <p:xfrm>
          <a:off x="1083751" y="4932429"/>
          <a:ext cx="4954811" cy="1232183"/>
        </p:xfrm>
        <a:graphic>
          <a:graphicData uri="http://schemas.openxmlformats.org/drawingml/2006/table">
            <a:tbl>
              <a:tblPr firstRow="1" firstCol="1" bandRow="1">
                <a:tableStyleId>{5C22544A-7EE6-4342-B048-85BDC9FD1C3A}</a:tableStyleId>
              </a:tblPr>
              <a:tblGrid>
                <a:gridCol w="1258005">
                  <a:extLst>
                    <a:ext uri="{9D8B030D-6E8A-4147-A177-3AD203B41FA5}">
                      <a16:colId xmlns:a16="http://schemas.microsoft.com/office/drawing/2014/main" val="4237977321"/>
                    </a:ext>
                  </a:extLst>
                </a:gridCol>
                <a:gridCol w="715533">
                  <a:extLst>
                    <a:ext uri="{9D8B030D-6E8A-4147-A177-3AD203B41FA5}">
                      <a16:colId xmlns:a16="http://schemas.microsoft.com/office/drawing/2014/main" val="3025721702"/>
                    </a:ext>
                  </a:extLst>
                </a:gridCol>
                <a:gridCol w="804725">
                  <a:extLst>
                    <a:ext uri="{9D8B030D-6E8A-4147-A177-3AD203B41FA5}">
                      <a16:colId xmlns:a16="http://schemas.microsoft.com/office/drawing/2014/main" val="1781747509"/>
                    </a:ext>
                  </a:extLst>
                </a:gridCol>
                <a:gridCol w="725516">
                  <a:extLst>
                    <a:ext uri="{9D8B030D-6E8A-4147-A177-3AD203B41FA5}">
                      <a16:colId xmlns:a16="http://schemas.microsoft.com/office/drawing/2014/main" val="3758594929"/>
                    </a:ext>
                  </a:extLst>
                </a:gridCol>
                <a:gridCol w="786087">
                  <a:extLst>
                    <a:ext uri="{9D8B030D-6E8A-4147-A177-3AD203B41FA5}">
                      <a16:colId xmlns:a16="http://schemas.microsoft.com/office/drawing/2014/main" val="1776327857"/>
                    </a:ext>
                  </a:extLst>
                </a:gridCol>
                <a:gridCol w="664945">
                  <a:extLst>
                    <a:ext uri="{9D8B030D-6E8A-4147-A177-3AD203B41FA5}">
                      <a16:colId xmlns:a16="http://schemas.microsoft.com/office/drawing/2014/main" val="476244417"/>
                    </a:ext>
                  </a:extLst>
                </a:gridCol>
              </a:tblGrid>
              <a:tr h="304989">
                <a:tc>
                  <a:txBody>
                    <a:bodyPr/>
                    <a:lstStyle/>
                    <a:p>
                      <a:pPr marL="0" marR="0" algn="ctr">
                        <a:lnSpc>
                          <a:spcPct val="115000"/>
                        </a:lnSpc>
                        <a:spcBef>
                          <a:spcPts val="0"/>
                        </a:spcBef>
                        <a:spcAft>
                          <a:spcPts val="0"/>
                        </a:spcAft>
                      </a:pPr>
                      <a:r>
                        <a:rPr lang="en-US" sz="1500">
                          <a:effectLst/>
                          <a:latin typeface="+mj-lt"/>
                        </a:rPr>
                        <a:t>Đoạn</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1 – 2</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2 – 3</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3 – 4</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4 – 5</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5 – 6</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5149804"/>
                  </a:ext>
                </a:extLst>
              </a:tr>
              <a:tr h="307027">
                <a:tc>
                  <a:txBody>
                    <a:bodyPr/>
                    <a:lstStyle/>
                    <a:p>
                      <a:pPr marL="0" marR="0" algn="ctr">
                        <a:lnSpc>
                          <a:spcPct val="115000"/>
                        </a:lnSpc>
                        <a:spcBef>
                          <a:spcPts val="0"/>
                        </a:spcBef>
                        <a:spcAft>
                          <a:spcPts val="0"/>
                        </a:spcAft>
                      </a:pPr>
                      <a:r>
                        <a:rPr lang="en-US" sz="1500">
                          <a:effectLst/>
                          <a:latin typeface="+mj-lt"/>
                        </a:rPr>
                        <a:t>Chiều dài (km)</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1</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1.8</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2</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3</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1.5</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9950755"/>
                  </a:ext>
                </a:extLst>
              </a:tr>
              <a:tr h="307027">
                <a:tc>
                  <a:txBody>
                    <a:bodyPr/>
                    <a:lstStyle/>
                    <a:p>
                      <a:pPr marL="0" marR="0" algn="ctr">
                        <a:lnSpc>
                          <a:spcPct val="115000"/>
                        </a:lnSpc>
                        <a:spcBef>
                          <a:spcPts val="0"/>
                        </a:spcBef>
                        <a:spcAft>
                          <a:spcPts val="0"/>
                        </a:spcAft>
                      </a:pPr>
                      <a:r>
                        <a:rPr lang="en-US" sz="1500">
                          <a:effectLst/>
                          <a:latin typeface="+mj-lt"/>
                        </a:rPr>
                        <a:t>Đoạn</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2 – 2a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3 – 3a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4 – 4a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4a – 4b</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5 – 5a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6892949"/>
                  </a:ext>
                </a:extLst>
              </a:tr>
              <a:tr h="313140">
                <a:tc>
                  <a:txBody>
                    <a:bodyPr/>
                    <a:lstStyle/>
                    <a:p>
                      <a:pPr marL="0" marR="0" algn="ctr">
                        <a:lnSpc>
                          <a:spcPct val="115000"/>
                        </a:lnSpc>
                        <a:spcBef>
                          <a:spcPts val="0"/>
                        </a:spcBef>
                        <a:spcAft>
                          <a:spcPts val="0"/>
                        </a:spcAft>
                      </a:pPr>
                      <a:r>
                        <a:rPr lang="en-US" sz="1500">
                          <a:effectLst/>
                          <a:latin typeface="+mj-lt"/>
                        </a:rPr>
                        <a:t>Chiều dài (km)</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2</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2.2</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0.5</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0.5</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latin typeface="+mj-lt"/>
                        </a:rPr>
                        <a:t>2</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0619446"/>
                  </a:ext>
                </a:extLst>
              </a:tr>
            </a:tbl>
          </a:graphicData>
        </a:graphic>
      </p:graphicFrame>
      <p:sp>
        <p:nvSpPr>
          <p:cNvPr id="22" name="Rectangle 21"/>
          <p:cNvSpPr/>
          <p:nvPr/>
        </p:nvSpPr>
        <p:spPr>
          <a:xfrm>
            <a:off x="1353306" y="2845181"/>
            <a:ext cx="4730975" cy="461665"/>
          </a:xfrm>
          <a:prstGeom prst="rect">
            <a:avLst/>
          </a:prstGeom>
        </p:spPr>
        <p:txBody>
          <a:bodyPr wrap="none">
            <a:spAutoFit/>
          </a:bodyPr>
          <a:lstStyle/>
          <a:p>
            <a:r>
              <a:rPr lang="en-US" sz="2400">
                <a:latin typeface="+mj-lt"/>
                <a:ea typeface="Times New Roman" panose="02020603050405020304" pitchFamily="18" charset="0"/>
              </a:rPr>
              <a:t>Thông số phụ tải xuất tuyến trung áp</a:t>
            </a:r>
            <a:endParaRPr lang="en-US" sz="2400">
              <a:latin typeface="+mj-lt"/>
            </a:endParaRPr>
          </a:p>
        </p:txBody>
      </p:sp>
      <p:sp>
        <p:nvSpPr>
          <p:cNvPr id="24" name="Rectangle 23"/>
          <p:cNvSpPr/>
          <p:nvPr/>
        </p:nvSpPr>
        <p:spPr>
          <a:xfrm>
            <a:off x="865655" y="4367111"/>
            <a:ext cx="5892832" cy="589072"/>
          </a:xfrm>
          <a:prstGeom prst="rect">
            <a:avLst/>
          </a:prstGeom>
        </p:spPr>
        <p:txBody>
          <a:bodyPr wrap="none">
            <a:spAutoFit/>
          </a:bodyPr>
          <a:lstStyle/>
          <a:p>
            <a:pPr marR="502920" indent="400050" algn="just">
              <a:lnSpc>
                <a:spcPct val="150000"/>
              </a:lnSpc>
              <a:spcAft>
                <a:spcPts val="1000"/>
              </a:spcAft>
            </a:pPr>
            <a:r>
              <a:rPr lang="en-US" sz="2400">
                <a:latin typeface="+mj-lt"/>
                <a:ea typeface="Times New Roman" panose="02020603050405020304" pitchFamily="18" charset="0"/>
                <a:cs typeface="Times New Roman" panose="02020603050405020304" pitchFamily="18" charset="0"/>
              </a:rPr>
              <a:t>Thông số chiều dài xuất tuyến trung áp</a:t>
            </a:r>
            <a:endParaRPr lang="en-US" sz="2400">
              <a:effectLst/>
              <a:latin typeface="+mj-lt"/>
              <a:ea typeface="Calibri" panose="020F0502020204030204" pitchFamily="34" charset="0"/>
              <a:cs typeface="Times New Roman" panose="02020603050405020304" pitchFamily="18" charset="0"/>
            </a:endParaRPr>
          </a:p>
        </p:txBody>
      </p:sp>
      <p:sp>
        <p:nvSpPr>
          <p:cNvPr id="11" name="Footer Placeholder 2"/>
          <p:cNvSpPr txBox="1">
            <a:spLocks/>
          </p:cNvSpPr>
          <p:nvPr/>
        </p:nvSpPr>
        <p:spPr>
          <a:xfrm>
            <a:off x="4541231" y="6383570"/>
            <a:ext cx="30861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a:t>
            </a:r>
            <a:endParaRPr lang="en-US" sz="1100" b="1" dirty="0"/>
          </a:p>
        </p:txBody>
      </p:sp>
    </p:spTree>
    <p:extLst>
      <p:ext uri="{BB962C8B-B14F-4D97-AF65-F5344CB8AC3E}">
        <p14:creationId xmlns:p14="http://schemas.microsoft.com/office/powerpoint/2010/main" val="21219481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52976" y="0"/>
            <a:ext cx="11016916" cy="1697217"/>
          </a:xfrm>
        </p:spPr>
        <p:txBody>
          <a:bodyPr>
            <a:normAutofit/>
          </a:bodyPr>
          <a:lstStyle/>
          <a:p>
            <a:pPr algn="just"/>
            <a:r>
              <a:rPr lang="en-US" smtClean="0"/>
              <a:t>KẾT QUẢ VÀ ĐÁNH GIÁ MÔ HÌNH MÔ PHỎNG</a:t>
            </a:r>
            <a:endParaRPr lang="en-US" dirty="0"/>
          </a:p>
        </p:txBody>
      </p:sp>
      <p:sp>
        <p:nvSpPr>
          <p:cNvPr id="2" name="Content Placeholder 1"/>
          <p:cNvSpPr>
            <a:spLocks noGrp="1"/>
          </p:cNvSpPr>
          <p:nvPr>
            <p:ph idx="1"/>
          </p:nvPr>
        </p:nvSpPr>
        <p:spPr>
          <a:xfrm>
            <a:off x="587542" y="1355792"/>
            <a:ext cx="11347784" cy="4351338"/>
          </a:xfrm>
        </p:spPr>
        <p:txBody>
          <a:bodyPr/>
          <a:lstStyle/>
          <a:p>
            <a:pPr marL="0" indent="0">
              <a:buNone/>
            </a:pPr>
            <a:r>
              <a:rPr lang="en-US" smtClean="0"/>
              <a:t>CLIP</a:t>
            </a:r>
          </a:p>
          <a:p>
            <a:pPr marL="0" indent="0">
              <a:buNone/>
            </a:pPr>
            <a:endParaRPr lang="en-US" smtClean="0"/>
          </a:p>
        </p:txBody>
      </p:sp>
      <p:sp>
        <p:nvSpPr>
          <p:cNvPr id="4"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29</a:t>
            </a:r>
            <a:endParaRPr lang="en-US" sz="1100" b="1" dirty="0"/>
          </a:p>
        </p:txBody>
      </p:sp>
    </p:spTree>
    <p:extLst>
      <p:ext uri="{BB962C8B-B14F-4D97-AF65-F5344CB8AC3E}">
        <p14:creationId xmlns:p14="http://schemas.microsoft.com/office/powerpoint/2010/main" val="39118000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7542" y="2463281"/>
            <a:ext cx="11016916" cy="1697217"/>
          </a:xfrm>
        </p:spPr>
        <p:txBody>
          <a:bodyPr>
            <a:normAutofit/>
          </a:bodyPr>
          <a:lstStyle/>
          <a:p>
            <a:pPr algn="ctr"/>
            <a:r>
              <a:rPr lang="en-US" smtClean="0"/>
              <a:t>CẢM ƠN MỌI NGUỜI ĐÃ LẮNG NGHE VÀ THEO DÕI!</a:t>
            </a:r>
            <a:endParaRPr lang="en-US" dirty="0"/>
          </a:p>
        </p:txBody>
      </p:sp>
      <p:sp>
        <p:nvSpPr>
          <p:cNvPr id="4"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100" b="1" dirty="0"/>
          </a:p>
        </p:txBody>
      </p:sp>
    </p:spTree>
    <p:extLst>
      <p:ext uri="{BB962C8B-B14F-4D97-AF65-F5344CB8AC3E}">
        <p14:creationId xmlns:p14="http://schemas.microsoft.com/office/powerpoint/2010/main" val="6502830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PHỤ LỤC</a:t>
            </a:r>
            <a:endParaRPr lang="en-US"/>
          </a:p>
        </p:txBody>
      </p:sp>
      <p:pic>
        <p:nvPicPr>
          <p:cNvPr id="4" name="Content Placeholder 3"/>
          <p:cNvPicPr>
            <a:picLocks noGrp="1" noChangeAspect="1"/>
          </p:cNvPicPr>
          <p:nvPr>
            <p:ph idx="1"/>
          </p:nvPr>
        </p:nvPicPr>
        <p:blipFill>
          <a:blip r:embed="rId2"/>
          <a:stretch>
            <a:fillRect/>
          </a:stretch>
        </p:blipFill>
        <p:spPr>
          <a:xfrm>
            <a:off x="2761002" y="1794242"/>
            <a:ext cx="6236912" cy="2697042"/>
          </a:xfrm>
          <a:prstGeom prst="rect">
            <a:avLst/>
          </a:prstGeom>
        </p:spPr>
      </p:pic>
      <p:sp>
        <p:nvSpPr>
          <p:cNvPr id="5" name="Rectangle 4"/>
          <p:cNvSpPr/>
          <p:nvPr/>
        </p:nvSpPr>
        <p:spPr>
          <a:xfrm>
            <a:off x="3221293" y="4318368"/>
            <a:ext cx="5776621" cy="400110"/>
          </a:xfrm>
          <a:prstGeom prst="rect">
            <a:avLst/>
          </a:prstGeom>
        </p:spPr>
        <p:txBody>
          <a:bodyPr wrap="square">
            <a:spAutoFit/>
          </a:bodyPr>
          <a:lstStyle/>
          <a:p>
            <a:pPr algn="ctr"/>
            <a:r>
              <a:rPr lang="vi-VN" sz="2000" smtClean="0">
                <a:latin typeface="Calibri Light" panose="020F0302020204030204" pitchFamily="34" charset="0"/>
                <a:ea typeface="Calibri Light" panose="020F0302020204030204" pitchFamily="34" charset="0"/>
                <a:cs typeface="Calibri Light" panose="020F0302020204030204" pitchFamily="34" charset="0"/>
              </a:rPr>
              <a:t>Sơ</a:t>
            </a:r>
            <a:r>
              <a:rPr lang="en-US" sz="2000" smtClean="0">
                <a:latin typeface="Calibri Light" panose="020F0302020204030204" pitchFamily="34" charset="0"/>
                <a:ea typeface="Calibri Light" panose="020F0302020204030204" pitchFamily="34" charset="0"/>
                <a:cs typeface="Calibri Light" panose="020F0302020204030204" pitchFamily="34" charset="0"/>
              </a:rPr>
              <a:t> đồ nguyên lý tạo bản mẫu</a:t>
            </a:r>
            <a:endParaRPr lang="en-US" sz="20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itle 8"/>
          <p:cNvSpPr txBox="1">
            <a:spLocks/>
          </p:cNvSpPr>
          <p:nvPr/>
        </p:nvSpPr>
        <p:spPr>
          <a:xfrm>
            <a:off x="838200" y="956359"/>
            <a:ext cx="8459907" cy="1221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a:lstStyle>
          <a:p>
            <a:r>
              <a:rPr lang="en-US" sz="3200" smtClean="0"/>
              <a:t>Template Maker:</a:t>
            </a:r>
            <a:endParaRPr lang="en-US" sz="3200" dirty="0"/>
          </a:p>
        </p:txBody>
      </p:sp>
    </p:spTree>
    <p:extLst>
      <p:ext uri="{BB962C8B-B14F-4D97-AF65-F5344CB8AC3E}">
        <p14:creationId xmlns:p14="http://schemas.microsoft.com/office/powerpoint/2010/main" val="3557075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PHỤ LỤC</a:t>
            </a:r>
            <a:endParaRPr lang="en-US"/>
          </a:p>
        </p:txBody>
      </p:sp>
      <p:sp>
        <p:nvSpPr>
          <p:cNvPr id="6" name="Title 8"/>
          <p:cNvSpPr txBox="1">
            <a:spLocks/>
          </p:cNvSpPr>
          <p:nvPr/>
        </p:nvSpPr>
        <p:spPr>
          <a:xfrm>
            <a:off x="838200" y="956359"/>
            <a:ext cx="8459907" cy="1221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a:lstStyle>
          <a:p>
            <a:r>
              <a:rPr lang="en-US" sz="3200" smtClean="0"/>
              <a:t>Edit Switch</a:t>
            </a:r>
            <a:endParaRPr lang="en-US" sz="3200" dirty="0"/>
          </a:p>
        </p:txBody>
      </p:sp>
      <p:sp>
        <p:nvSpPr>
          <p:cNvPr id="7" name="Content Placeholder 6"/>
          <p:cNvSpPr>
            <a:spLocks noGrp="1"/>
          </p:cNvSpPr>
          <p:nvPr>
            <p:ph idx="1"/>
          </p:nvPr>
        </p:nvSpPr>
        <p:spPr>
          <a:xfrm>
            <a:off x="838200" y="1786029"/>
            <a:ext cx="10515600" cy="4577449"/>
          </a:xfrm>
        </p:spPr>
        <p:txBody>
          <a:bodyPr>
            <a:normAutofit/>
          </a:bodyPr>
          <a:lstStyle/>
          <a:p>
            <a:pPr marL="0" indent="0" algn="just">
              <a:buNone/>
            </a:pPr>
            <a:r>
              <a:rPr lang="en-US" sz="2000" smtClean="0"/>
              <a:t>Dùng </a:t>
            </a:r>
            <a:r>
              <a:rPr lang="vi-VN" sz="2000" smtClean="0"/>
              <a:t>để </a:t>
            </a:r>
            <a:r>
              <a:rPr lang="vi-VN" sz="2000"/>
              <a:t>hiệu chỉnh các lựa chọn IEC 61850 cho thiết bị thì nhấp vào </a:t>
            </a:r>
            <a:r>
              <a:rPr lang="vi-VN" sz="2000" smtClean="0"/>
              <a:t>mục </a:t>
            </a:r>
            <a:r>
              <a:rPr lang="vi-VN" sz="2000"/>
              <a:t>này. Những lựa chọn này vận hành tính chất của IEC 61850 Scan Task. </a:t>
            </a:r>
          </a:p>
          <a:p>
            <a:pPr marL="0" indent="0" algn="just">
              <a:buNone/>
            </a:pPr>
            <a:r>
              <a:rPr lang="vi-VN" sz="2000" smtClean="0"/>
              <a:t>Remote </a:t>
            </a:r>
            <a:r>
              <a:rPr lang="vi-VN" sz="2000"/>
              <a:t>Node A: Giao thức IEC 61850 sử dụng OSI thành lập địa chỉ đến các </a:t>
            </a:r>
            <a:r>
              <a:rPr lang="vi-VN" sz="2000" smtClean="0"/>
              <a:t>thiết </a:t>
            </a:r>
            <a:r>
              <a:rPr lang="vi-VN" sz="2000"/>
              <a:t>bị. Địa chỉ OSI được nhập trong mục Data Exchange OSI Node editor thông qua </a:t>
            </a:r>
            <a:r>
              <a:rPr lang="vi-VN" sz="2000" smtClean="0"/>
              <a:t>SCADA </a:t>
            </a:r>
            <a:r>
              <a:rPr lang="vi-VN" sz="2000"/>
              <a:t>Explorer. Nếu phần này cần thiết sẽ xác định OSI Node ID để sử dụng cho kết </a:t>
            </a:r>
            <a:r>
              <a:rPr lang="vi-VN" sz="2000" smtClean="0"/>
              <a:t>nối </a:t>
            </a:r>
            <a:r>
              <a:rPr lang="vi-VN" sz="2000"/>
              <a:t>thiết bị. </a:t>
            </a:r>
            <a:endParaRPr lang="en-US" sz="2000"/>
          </a:p>
        </p:txBody>
      </p:sp>
      <p:pic>
        <p:nvPicPr>
          <p:cNvPr id="8" name="Picture 7"/>
          <p:cNvPicPr>
            <a:picLocks noChangeAspect="1"/>
          </p:cNvPicPr>
          <p:nvPr/>
        </p:nvPicPr>
        <p:blipFill>
          <a:blip r:embed="rId2"/>
          <a:stretch>
            <a:fillRect/>
          </a:stretch>
        </p:blipFill>
        <p:spPr>
          <a:xfrm>
            <a:off x="4084145" y="3551454"/>
            <a:ext cx="4023709" cy="2812024"/>
          </a:xfrm>
          <a:prstGeom prst="rect">
            <a:avLst/>
          </a:prstGeom>
        </p:spPr>
      </p:pic>
    </p:spTree>
    <p:extLst>
      <p:ext uri="{BB962C8B-B14F-4D97-AF65-F5344CB8AC3E}">
        <p14:creationId xmlns:p14="http://schemas.microsoft.com/office/powerpoint/2010/main" val="1472138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PHỤ LỤC</a:t>
            </a:r>
            <a:endParaRPr lang="en-US"/>
          </a:p>
        </p:txBody>
      </p:sp>
      <p:sp>
        <p:nvSpPr>
          <p:cNvPr id="3" name="Content Placeholder 1"/>
          <p:cNvSpPr>
            <a:spLocks noGrp="1"/>
          </p:cNvSpPr>
          <p:nvPr>
            <p:ph idx="1"/>
          </p:nvPr>
        </p:nvSpPr>
        <p:spPr>
          <a:xfrm>
            <a:off x="587542" y="1355792"/>
            <a:ext cx="11347784" cy="4351338"/>
          </a:xfrm>
        </p:spPr>
        <p:txBody>
          <a:bodyPr/>
          <a:lstStyle/>
          <a:p>
            <a:pPr marL="0" indent="0">
              <a:buNone/>
            </a:pPr>
            <a:r>
              <a:rPr lang="en-US" smtClean="0"/>
              <a:t>Mạch điều khiển được thiết kế</a:t>
            </a:r>
          </a:p>
          <a:p>
            <a:pPr marL="0" indent="0">
              <a:buNone/>
            </a:pPr>
            <a:endParaRPr lang="en-US" smtClean="0"/>
          </a:p>
          <a:p>
            <a:pPr marL="0" indent="0">
              <a:buNone/>
            </a:pPr>
            <a:endParaRPr lang="en-US" smtClean="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34542" y="1720776"/>
            <a:ext cx="4022077" cy="2275017"/>
          </a:xfrm>
          <a:prstGeom prst="rect">
            <a:avLst/>
          </a:prstGeom>
        </p:spPr>
      </p:pic>
      <p:pic>
        <p:nvPicPr>
          <p:cNvPr id="7" name="Picture 6"/>
          <p:cNvPicPr>
            <a:picLocks noChangeAspect="1"/>
          </p:cNvPicPr>
          <p:nvPr/>
        </p:nvPicPr>
        <p:blipFill>
          <a:blip r:embed="rId3"/>
          <a:stretch>
            <a:fillRect/>
          </a:stretch>
        </p:blipFill>
        <p:spPr>
          <a:xfrm>
            <a:off x="6740194" y="1802363"/>
            <a:ext cx="4011556" cy="2236952"/>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4255656" y="4051203"/>
            <a:ext cx="4011556" cy="2211967"/>
          </a:xfrm>
          <a:prstGeom prst="rect">
            <a:avLst/>
          </a:prstGeom>
        </p:spPr>
      </p:pic>
    </p:spTree>
    <p:extLst>
      <p:ext uri="{BB962C8B-B14F-4D97-AF65-F5344CB8AC3E}">
        <p14:creationId xmlns:p14="http://schemas.microsoft.com/office/powerpoint/2010/main" val="373024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TÍNH TOÁN CHỌN DÂY DẪN CHO XUẤT TUYẾN </a:t>
            </a:r>
            <a:endParaRPr lang="en-US" dirty="0"/>
          </a:p>
        </p:txBody>
      </p:sp>
      <p:sp>
        <p:nvSpPr>
          <p:cNvPr id="7" name="Content Placeholder 6"/>
          <p:cNvSpPr>
            <a:spLocks noGrp="1"/>
          </p:cNvSpPr>
          <p:nvPr>
            <p:ph idx="1"/>
          </p:nvPr>
        </p:nvSpPr>
        <p:spPr>
          <a:xfrm>
            <a:off x="838200" y="1203394"/>
            <a:ext cx="10515600" cy="4351338"/>
          </a:xfrm>
        </p:spPr>
        <p:txBody>
          <a:bodyPr/>
          <a:lstStyle/>
          <a:p>
            <a:r>
              <a:rPr lang="en-US" smtClean="0"/>
              <a:t>Tính toán chọn dây dẫn cho xuất tuyến trung áp trên không</a:t>
            </a:r>
          </a:p>
          <a:p>
            <a:pPr lvl="1"/>
            <a:r>
              <a:rPr lang="en-US" smtClean="0"/>
              <a:t>Đối với </a:t>
            </a:r>
            <a:r>
              <a:rPr lang="en-US" smtClean="0"/>
              <a:t>mạch chính</a:t>
            </a:r>
            <a:r>
              <a:rPr lang="en-US"/>
              <a:t>, </a:t>
            </a:r>
            <a:r>
              <a:rPr lang="en-US" smtClean="0"/>
              <a:t>lựa </a:t>
            </a:r>
            <a:r>
              <a:rPr lang="en-US"/>
              <a:t>chọn theo mật độ dòng kinh tế </a:t>
            </a:r>
          </a:p>
          <a:p>
            <a:pPr lvl="1"/>
            <a:endParaRPr lang="en-US"/>
          </a:p>
          <a:p>
            <a:pPr lvl="1"/>
            <a:r>
              <a:rPr lang="en-US" smtClean="0"/>
              <a:t>Đối </a:t>
            </a:r>
            <a:r>
              <a:rPr lang="en-US" smtClean="0"/>
              <a:t>với nhánh</a:t>
            </a:r>
            <a:r>
              <a:rPr lang="en-US" smtClean="0"/>
              <a:t>, chọn ASCR120</a:t>
            </a:r>
          </a:p>
          <a:p>
            <a:pPr lvl="1"/>
            <a:endParaRPr lang="en-US" smtClean="0"/>
          </a:p>
        </p:txBody>
      </p:sp>
      <mc:AlternateContent xmlns:mc="http://schemas.openxmlformats.org/markup-compatibility/2006">
        <mc:Choice xmlns:a14="http://schemas.microsoft.com/office/drawing/2010/main" Requires="a14">
          <p:sp>
            <p:nvSpPr>
              <p:cNvPr id="17" name="TextBox 16"/>
              <p:cNvSpPr txBox="1"/>
              <p:nvPr/>
            </p:nvSpPr>
            <p:spPr>
              <a:xfrm>
                <a:off x="1852129" y="1992616"/>
                <a:ext cx="7145956" cy="83099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m:t>
                    </m:r>
                  </m:oMath>
                </a14:m>
                <a:r>
                  <a:rPr lang="en-US" sz="2400" smtClean="0">
                    <a:latin typeface="+mj-lt"/>
                  </a:rPr>
                  <a:t>Chọn dây dẫn CADIVI ASCR150 </a:t>
                </a:r>
              </a:p>
              <a:p>
                <a:endParaRPr lang="en-GB" sz="2400" dirty="0">
                  <a:latin typeface="+mj-lt"/>
                </a:endParaRPr>
              </a:p>
            </p:txBody>
          </p:sp>
        </mc:Choice>
        <mc:Fallback>
          <p:sp>
            <p:nvSpPr>
              <p:cNvPr id="17" name="TextBox 16"/>
              <p:cNvSpPr txBox="1">
                <a:spLocks noRot="1" noChangeAspect="1" noMove="1" noResize="1" noEditPoints="1" noAdjustHandles="1" noChangeArrowheads="1" noChangeShapeType="1" noTextEdit="1"/>
              </p:cNvSpPr>
              <p:nvPr/>
            </p:nvSpPr>
            <p:spPr>
              <a:xfrm>
                <a:off x="1852129" y="1992616"/>
                <a:ext cx="7145956" cy="830997"/>
              </a:xfrm>
              <a:prstGeom prst="rect">
                <a:avLst/>
              </a:prstGeom>
              <a:blipFill>
                <a:blip r:embed="rId3"/>
                <a:stretch>
                  <a:fillRect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3" name="Table 22"/>
              <p:cNvGraphicFramePr>
                <a:graphicFrameLocks noGrp="1"/>
              </p:cNvGraphicFramePr>
              <p:nvPr>
                <p:extLst>
                  <p:ext uri="{D42A27DB-BD31-4B8C-83A1-F6EECF244321}">
                    <p14:modId xmlns:p14="http://schemas.microsoft.com/office/powerpoint/2010/main" val="3895971766"/>
                  </p:ext>
                </p:extLst>
              </p:nvPr>
            </p:nvGraphicFramePr>
            <p:xfrm>
              <a:off x="1740902" y="2944141"/>
              <a:ext cx="8710195" cy="1892808"/>
            </p:xfrm>
            <a:graphic>
              <a:graphicData uri="http://schemas.openxmlformats.org/drawingml/2006/table">
                <a:tbl>
                  <a:tblPr firstRow="1" firstCol="1" bandRow="1">
                    <a:tableStyleId>{5C22544A-7EE6-4342-B048-85BDC9FD1C3A}</a:tableStyleId>
                  </a:tblPr>
                  <a:tblGrid>
                    <a:gridCol w="1535064">
                      <a:extLst>
                        <a:ext uri="{9D8B030D-6E8A-4147-A177-3AD203B41FA5}">
                          <a16:colId xmlns:a16="http://schemas.microsoft.com/office/drawing/2014/main" val="2230168191"/>
                        </a:ext>
                      </a:extLst>
                    </a:gridCol>
                    <a:gridCol w="1724791">
                      <a:extLst>
                        <a:ext uri="{9D8B030D-6E8A-4147-A177-3AD203B41FA5}">
                          <a16:colId xmlns:a16="http://schemas.microsoft.com/office/drawing/2014/main" val="2204413383"/>
                        </a:ext>
                      </a:extLst>
                    </a:gridCol>
                    <a:gridCol w="1552312">
                      <a:extLst>
                        <a:ext uri="{9D8B030D-6E8A-4147-A177-3AD203B41FA5}">
                          <a16:colId xmlns:a16="http://schemas.microsoft.com/office/drawing/2014/main" val="2726020609"/>
                        </a:ext>
                      </a:extLst>
                    </a:gridCol>
                    <a:gridCol w="1552312">
                      <a:extLst>
                        <a:ext uri="{9D8B030D-6E8A-4147-A177-3AD203B41FA5}">
                          <a16:colId xmlns:a16="http://schemas.microsoft.com/office/drawing/2014/main" val="2094570018"/>
                        </a:ext>
                      </a:extLst>
                    </a:gridCol>
                    <a:gridCol w="2345716">
                      <a:extLst>
                        <a:ext uri="{9D8B030D-6E8A-4147-A177-3AD203B41FA5}">
                          <a16:colId xmlns:a16="http://schemas.microsoft.com/office/drawing/2014/main" val="491641452"/>
                        </a:ext>
                      </a:extLst>
                    </a:gridCol>
                  </a:tblGrid>
                  <a:tr h="559335">
                    <a:tc>
                      <a:txBody>
                        <a:bodyPr/>
                        <a:lstStyle/>
                        <a:p>
                          <a:pPr marL="0" marR="0" algn="ctr">
                            <a:lnSpc>
                              <a:spcPct val="115000"/>
                            </a:lnSpc>
                            <a:spcBef>
                              <a:spcPts val="0"/>
                            </a:spcBef>
                            <a:spcAft>
                              <a:spcPts val="0"/>
                            </a:spcAft>
                          </a:pPr>
                          <a:r>
                            <a:rPr lang="en-US" sz="1800">
                              <a:effectLst/>
                              <a:latin typeface="+mj-lt"/>
                            </a:rPr>
                            <a:t>Vị trí</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Mã dây</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Điện trở</a:t>
                          </a:r>
                        </a:p>
                        <a:p>
                          <a:pPr marL="0" marR="0" algn="ctr">
                            <a:lnSpc>
                              <a:spcPct val="115000"/>
                            </a:lnSpc>
                            <a:spcBef>
                              <a:spcPts val="0"/>
                            </a:spcBef>
                            <a:spcAft>
                              <a:spcPts val="0"/>
                            </a:spcAft>
                          </a:pPr>
                          <a:r>
                            <a:rPr lang="en-US" sz="1800">
                              <a:effectLst/>
                              <a:latin typeface="+mj-lt"/>
                            </a:rPr>
                            <a:t>(</a:t>
                          </a:r>
                          <a14:m>
                            <m:oMath xmlns:m="http://schemas.openxmlformats.org/officeDocument/2006/math">
                              <m:r>
                                <a:rPr lang="en-US" sz="1800">
                                  <a:effectLst/>
                                  <a:latin typeface="Cambria Math" panose="02040503050406030204" pitchFamily="18" charset="0"/>
                                </a:rPr>
                                <m:t>𝛀</m:t>
                              </m:r>
                              <m:r>
                                <a:rPr lang="en-US" sz="1800">
                                  <a:effectLst/>
                                  <a:latin typeface="Cambria Math" panose="02040503050406030204" pitchFamily="18" charset="0"/>
                                </a:rPr>
                                <m:t>/</m:t>
                              </m:r>
                              <m:r>
                                <a:rPr lang="en-US" sz="1800">
                                  <a:effectLst/>
                                  <a:latin typeface="Cambria Math" panose="02040503050406030204" pitchFamily="18" charset="0"/>
                                </a:rPr>
                                <m:t>𝐤𝐦</m:t>
                              </m:r>
                            </m:oMath>
                          </a14:m>
                          <a:r>
                            <a:rPr lang="en-US" sz="1800">
                              <a:effectLst/>
                              <a:latin typeface="+mj-lt"/>
                            </a:rPr>
                            <a:t>)</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Điện kháng</a:t>
                          </a:r>
                        </a:p>
                        <a:p>
                          <a:pPr marL="0" marR="0" algn="ctr">
                            <a:lnSpc>
                              <a:spcPct val="115000"/>
                            </a:lnSpc>
                            <a:spcBef>
                              <a:spcPts val="0"/>
                            </a:spcBef>
                            <a:spcAft>
                              <a:spcPts val="0"/>
                            </a:spcAft>
                          </a:pPr>
                          <a14:m>
                            <m:oMath xmlns:m="http://schemas.openxmlformats.org/officeDocument/2006/math">
                              <m:r>
                                <a:rPr lang="en-US" sz="1800">
                                  <a:effectLst/>
                                  <a:latin typeface="Cambria Math" panose="02040503050406030204" pitchFamily="18" charset="0"/>
                                </a:rPr>
                                <m:t>(</m:t>
                              </m:r>
                              <m:r>
                                <a:rPr lang="en-US" sz="1800">
                                  <a:effectLst/>
                                  <a:latin typeface="Cambria Math" panose="02040503050406030204" pitchFamily="18" charset="0"/>
                                </a:rPr>
                                <m:t>𝛀</m:t>
                              </m:r>
                              <m:r>
                                <a:rPr lang="en-US" sz="1800">
                                  <a:effectLst/>
                                  <a:latin typeface="Cambria Math" panose="02040503050406030204" pitchFamily="18" charset="0"/>
                                </a:rPr>
                                <m:t>/</m:t>
                              </m:r>
                              <m:r>
                                <a:rPr lang="en-US" sz="1800">
                                  <a:effectLst/>
                                  <a:latin typeface="Cambria Math" panose="02040503050406030204" pitchFamily="18" charset="0"/>
                                </a:rPr>
                                <m:t>𝐤𝐦</m:t>
                              </m:r>
                            </m:oMath>
                          </a14:m>
                          <a:r>
                            <a:rPr lang="en-US" sz="1800">
                              <a:effectLst/>
                              <a:latin typeface="+mj-lt"/>
                            </a:rPr>
                            <a:t>)</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Dòng điện cho phép</a:t>
                          </a:r>
                        </a:p>
                        <a:p>
                          <a:pPr marL="0" marR="0" algn="ctr">
                            <a:lnSpc>
                              <a:spcPct val="115000"/>
                            </a:lnSpc>
                            <a:spcBef>
                              <a:spcPts val="0"/>
                            </a:spcBef>
                            <a:spcAft>
                              <a:spcPts val="0"/>
                            </a:spcAft>
                          </a:pPr>
                          <a:r>
                            <a:rPr lang="en-US" sz="1800">
                              <a:effectLst/>
                              <a:latin typeface="+mj-lt"/>
                            </a:rPr>
                            <a:t>(A)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4452571"/>
                      </a:ext>
                    </a:extLst>
                  </a:tr>
                  <a:tr h="288140">
                    <a:tc>
                      <a:txBody>
                        <a:bodyPr/>
                        <a:lstStyle/>
                        <a:p>
                          <a:pPr marL="0" marR="0" algn="ctr">
                            <a:lnSpc>
                              <a:spcPct val="115000"/>
                            </a:lnSpc>
                            <a:spcBef>
                              <a:spcPts val="0"/>
                            </a:spcBef>
                            <a:spcAft>
                              <a:spcPts val="0"/>
                            </a:spcAft>
                          </a:pPr>
                          <a:r>
                            <a:rPr lang="en-US" sz="1800">
                              <a:effectLst/>
                              <a:latin typeface="+mj-lt"/>
                            </a:rPr>
                            <a:t>Nhánh 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ASCR – 120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0.2440</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0.3499</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375</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6994447"/>
                      </a:ext>
                    </a:extLst>
                  </a:tr>
                  <a:tr h="288140">
                    <a:tc>
                      <a:txBody>
                        <a:bodyPr/>
                        <a:lstStyle/>
                        <a:p>
                          <a:pPr marL="0" marR="0" algn="ctr">
                            <a:lnSpc>
                              <a:spcPct val="115000"/>
                            </a:lnSpc>
                            <a:spcBef>
                              <a:spcPts val="0"/>
                            </a:spcBef>
                            <a:spcAft>
                              <a:spcPts val="0"/>
                            </a:spcAft>
                          </a:pPr>
                          <a:r>
                            <a:rPr lang="en-US" sz="1800">
                              <a:effectLst/>
                              <a:latin typeface="+mj-lt"/>
                            </a:rPr>
                            <a:t>Nhánh 3</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ASCR – 120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0.2440</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0.3499</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375</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2284141"/>
                      </a:ext>
                    </a:extLst>
                  </a:tr>
                  <a:tr h="288140">
                    <a:tc>
                      <a:txBody>
                        <a:bodyPr/>
                        <a:lstStyle/>
                        <a:p>
                          <a:pPr marL="0" marR="0" algn="ctr">
                            <a:lnSpc>
                              <a:spcPct val="115000"/>
                            </a:lnSpc>
                            <a:spcBef>
                              <a:spcPts val="0"/>
                            </a:spcBef>
                            <a:spcAft>
                              <a:spcPts val="0"/>
                            </a:spcAft>
                          </a:pPr>
                          <a:r>
                            <a:rPr lang="en-US" sz="1800">
                              <a:effectLst/>
                              <a:latin typeface="+mj-lt"/>
                            </a:rPr>
                            <a:t>Nhánh 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ASCR – 120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0.2440</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0.3499</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375</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2630693"/>
                      </a:ext>
                    </a:extLst>
                  </a:tr>
                  <a:tr h="288140">
                    <a:tc>
                      <a:txBody>
                        <a:bodyPr/>
                        <a:lstStyle/>
                        <a:p>
                          <a:pPr marL="0" marR="0" algn="ctr">
                            <a:lnSpc>
                              <a:spcPct val="115000"/>
                            </a:lnSpc>
                            <a:spcBef>
                              <a:spcPts val="0"/>
                            </a:spcBef>
                            <a:spcAft>
                              <a:spcPts val="0"/>
                            </a:spcAft>
                          </a:pPr>
                          <a:r>
                            <a:rPr lang="en-US" sz="1800">
                              <a:effectLst/>
                              <a:latin typeface="+mj-lt"/>
                            </a:rPr>
                            <a:t>Nhánh 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ASCR – 120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0.2440</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0.3499</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375</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4211639"/>
                      </a:ext>
                    </a:extLst>
                  </a:tr>
                </a:tbl>
              </a:graphicData>
            </a:graphic>
          </p:graphicFrame>
        </mc:Choice>
        <mc:Fallback xmlns="">
          <p:graphicFrame>
            <p:nvGraphicFramePr>
              <p:cNvPr id="23" name="Table 22"/>
              <p:cNvGraphicFramePr>
                <a:graphicFrameLocks noGrp="1"/>
              </p:cNvGraphicFramePr>
              <p:nvPr>
                <p:extLst>
                  <p:ext uri="{D42A27DB-BD31-4B8C-83A1-F6EECF244321}">
                    <p14:modId xmlns:p14="http://schemas.microsoft.com/office/powerpoint/2010/main" val="3895971766"/>
                  </p:ext>
                </p:extLst>
              </p:nvPr>
            </p:nvGraphicFramePr>
            <p:xfrm>
              <a:off x="1740902" y="2944141"/>
              <a:ext cx="8710195" cy="1874266"/>
            </p:xfrm>
            <a:graphic>
              <a:graphicData uri="http://schemas.openxmlformats.org/drawingml/2006/table">
                <a:tbl>
                  <a:tblPr firstRow="1" firstCol="1" bandRow="1">
                    <a:tableStyleId>{5C22544A-7EE6-4342-B048-85BDC9FD1C3A}</a:tableStyleId>
                  </a:tblPr>
                  <a:tblGrid>
                    <a:gridCol w="1535064">
                      <a:extLst>
                        <a:ext uri="{9D8B030D-6E8A-4147-A177-3AD203B41FA5}">
                          <a16:colId xmlns:a16="http://schemas.microsoft.com/office/drawing/2014/main" val="2230168191"/>
                        </a:ext>
                      </a:extLst>
                    </a:gridCol>
                    <a:gridCol w="1724791">
                      <a:extLst>
                        <a:ext uri="{9D8B030D-6E8A-4147-A177-3AD203B41FA5}">
                          <a16:colId xmlns:a16="http://schemas.microsoft.com/office/drawing/2014/main" val="2204413383"/>
                        </a:ext>
                      </a:extLst>
                    </a:gridCol>
                    <a:gridCol w="1552312">
                      <a:extLst>
                        <a:ext uri="{9D8B030D-6E8A-4147-A177-3AD203B41FA5}">
                          <a16:colId xmlns:a16="http://schemas.microsoft.com/office/drawing/2014/main" val="2726020609"/>
                        </a:ext>
                      </a:extLst>
                    </a:gridCol>
                    <a:gridCol w="1552312">
                      <a:extLst>
                        <a:ext uri="{9D8B030D-6E8A-4147-A177-3AD203B41FA5}">
                          <a16:colId xmlns:a16="http://schemas.microsoft.com/office/drawing/2014/main" val="2094570018"/>
                        </a:ext>
                      </a:extLst>
                    </a:gridCol>
                    <a:gridCol w="2345716">
                      <a:extLst>
                        <a:ext uri="{9D8B030D-6E8A-4147-A177-3AD203B41FA5}">
                          <a16:colId xmlns:a16="http://schemas.microsoft.com/office/drawing/2014/main" val="491641452"/>
                        </a:ext>
                      </a:extLst>
                    </a:gridCol>
                  </a:tblGrid>
                  <a:tr h="612394">
                    <a:tc>
                      <a:txBody>
                        <a:bodyPr/>
                        <a:lstStyle/>
                        <a:p>
                          <a:pPr marL="0" marR="0" algn="ctr">
                            <a:lnSpc>
                              <a:spcPct val="115000"/>
                            </a:lnSpc>
                            <a:spcBef>
                              <a:spcPts val="0"/>
                            </a:spcBef>
                            <a:spcAft>
                              <a:spcPts val="0"/>
                            </a:spcAft>
                          </a:pPr>
                          <a:r>
                            <a:rPr lang="en-US" sz="1800">
                              <a:effectLst/>
                              <a:latin typeface="+mj-lt"/>
                            </a:rPr>
                            <a:t>Vị trí</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Mã dây</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4"/>
                          <a:stretch>
                            <a:fillRect l="-210196" t="-7921" r="-252549" b="-227723"/>
                          </a:stretch>
                        </a:blipFill>
                      </a:tcPr>
                    </a:tc>
                    <a:tc>
                      <a:txBody>
                        <a:bodyPr/>
                        <a:lstStyle/>
                        <a:p>
                          <a:endParaRPr lang="en-US"/>
                        </a:p>
                      </a:txBody>
                      <a:tcPr marL="68580" marR="68580" marT="0" marB="0" anchor="ctr">
                        <a:blipFill>
                          <a:blip r:embed="rId4"/>
                          <a:stretch>
                            <a:fillRect l="-310196" t="-7921" r="-152549" b="-227723"/>
                          </a:stretch>
                        </a:blipFill>
                      </a:tcPr>
                    </a:tc>
                    <a:tc>
                      <a:txBody>
                        <a:bodyPr/>
                        <a:lstStyle/>
                        <a:p>
                          <a:pPr marL="0" marR="0" algn="ctr">
                            <a:lnSpc>
                              <a:spcPct val="115000"/>
                            </a:lnSpc>
                            <a:spcBef>
                              <a:spcPts val="0"/>
                            </a:spcBef>
                            <a:spcAft>
                              <a:spcPts val="0"/>
                            </a:spcAft>
                          </a:pPr>
                          <a:r>
                            <a:rPr lang="en-US" sz="1800">
                              <a:effectLst/>
                              <a:latin typeface="+mj-lt"/>
                            </a:rPr>
                            <a:t>Dòng điện cho phép</a:t>
                          </a:r>
                        </a:p>
                        <a:p>
                          <a:pPr marL="0" marR="0" algn="ctr">
                            <a:lnSpc>
                              <a:spcPct val="115000"/>
                            </a:lnSpc>
                            <a:spcBef>
                              <a:spcPts val="0"/>
                            </a:spcBef>
                            <a:spcAft>
                              <a:spcPts val="0"/>
                            </a:spcAft>
                          </a:pPr>
                          <a:r>
                            <a:rPr lang="en-US" sz="1800">
                              <a:effectLst/>
                              <a:latin typeface="+mj-lt"/>
                            </a:rPr>
                            <a:t>(A)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4452571"/>
                      </a:ext>
                    </a:extLst>
                  </a:tr>
                  <a:tr h="315468">
                    <a:tc>
                      <a:txBody>
                        <a:bodyPr/>
                        <a:lstStyle/>
                        <a:p>
                          <a:pPr marL="0" marR="0" algn="ctr">
                            <a:lnSpc>
                              <a:spcPct val="115000"/>
                            </a:lnSpc>
                            <a:spcBef>
                              <a:spcPts val="0"/>
                            </a:spcBef>
                            <a:spcAft>
                              <a:spcPts val="0"/>
                            </a:spcAft>
                          </a:pPr>
                          <a:r>
                            <a:rPr lang="en-US" sz="1800">
                              <a:effectLst/>
                              <a:latin typeface="+mj-lt"/>
                            </a:rPr>
                            <a:t>Nhánh 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ASCR – 120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4"/>
                          <a:stretch>
                            <a:fillRect l="-210196" t="-209615" r="-252549" b="-342308"/>
                          </a:stretch>
                        </a:blipFill>
                      </a:tcPr>
                    </a:tc>
                    <a:tc>
                      <a:txBody>
                        <a:bodyPr/>
                        <a:lstStyle/>
                        <a:p>
                          <a:endParaRPr lang="en-US"/>
                        </a:p>
                      </a:txBody>
                      <a:tcPr marL="68580" marR="68580" marT="0" marB="0" anchor="ctr">
                        <a:blipFill>
                          <a:blip r:embed="rId4"/>
                          <a:stretch>
                            <a:fillRect l="-310196" t="-209615" r="-152549" b="-342308"/>
                          </a:stretch>
                        </a:blipFill>
                      </a:tcPr>
                    </a:tc>
                    <a:tc>
                      <a:txBody>
                        <a:bodyPr/>
                        <a:lstStyle/>
                        <a:p>
                          <a:endParaRPr lang="en-US"/>
                        </a:p>
                      </a:txBody>
                      <a:tcPr marL="68580" marR="68580" marT="0" marB="0" anchor="ctr">
                        <a:blipFill>
                          <a:blip r:embed="rId4"/>
                          <a:stretch>
                            <a:fillRect l="-271688" t="-209615" r="-1039" b="-342308"/>
                          </a:stretch>
                        </a:blipFill>
                      </a:tcPr>
                    </a:tc>
                    <a:extLst>
                      <a:ext uri="{0D108BD9-81ED-4DB2-BD59-A6C34878D82A}">
                        <a16:rowId xmlns:a16="http://schemas.microsoft.com/office/drawing/2014/main" val="2196994447"/>
                      </a:ext>
                    </a:extLst>
                  </a:tr>
                  <a:tr h="315468">
                    <a:tc>
                      <a:txBody>
                        <a:bodyPr/>
                        <a:lstStyle/>
                        <a:p>
                          <a:pPr marL="0" marR="0" algn="ctr">
                            <a:lnSpc>
                              <a:spcPct val="115000"/>
                            </a:lnSpc>
                            <a:spcBef>
                              <a:spcPts val="0"/>
                            </a:spcBef>
                            <a:spcAft>
                              <a:spcPts val="0"/>
                            </a:spcAft>
                          </a:pPr>
                          <a:r>
                            <a:rPr lang="en-US" sz="1800">
                              <a:effectLst/>
                              <a:latin typeface="+mj-lt"/>
                            </a:rPr>
                            <a:t>Nhánh 3</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ASCR – 120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blipFill>
                          <a:blip r:embed="rId4"/>
                          <a:stretch>
                            <a:fillRect l="-210196" t="-309615" r="-252549" b="-242308"/>
                          </a:stretch>
                        </a:blipFill>
                      </a:tcPr>
                    </a:tc>
                    <a:tc>
                      <a:txBody>
                        <a:bodyPr/>
                        <a:lstStyle/>
                        <a:p>
                          <a:endParaRPr lang="en-US"/>
                        </a:p>
                      </a:txBody>
                      <a:tcPr marL="68580" marR="68580" marT="0" marB="0" anchor="ctr">
                        <a:blipFill>
                          <a:blip r:embed="rId4"/>
                          <a:stretch>
                            <a:fillRect l="-310196" t="-309615" r="-152549" b="-242308"/>
                          </a:stretch>
                        </a:blipFill>
                      </a:tcPr>
                    </a:tc>
                    <a:tc>
                      <a:txBody>
                        <a:bodyPr/>
                        <a:lstStyle/>
                        <a:p>
                          <a:endParaRPr lang="en-US"/>
                        </a:p>
                      </a:txBody>
                      <a:tcPr marL="68580" marR="68580" marT="0" marB="0">
                        <a:blipFill>
                          <a:blip r:embed="rId4"/>
                          <a:stretch>
                            <a:fillRect l="-271688" t="-309615" r="-1039" b="-242308"/>
                          </a:stretch>
                        </a:blipFill>
                      </a:tcPr>
                    </a:tc>
                    <a:extLst>
                      <a:ext uri="{0D108BD9-81ED-4DB2-BD59-A6C34878D82A}">
                        <a16:rowId xmlns:a16="http://schemas.microsoft.com/office/drawing/2014/main" val="1012284141"/>
                      </a:ext>
                    </a:extLst>
                  </a:tr>
                  <a:tr h="315468">
                    <a:tc>
                      <a:txBody>
                        <a:bodyPr/>
                        <a:lstStyle/>
                        <a:p>
                          <a:pPr marL="0" marR="0" algn="ctr">
                            <a:lnSpc>
                              <a:spcPct val="115000"/>
                            </a:lnSpc>
                            <a:spcBef>
                              <a:spcPts val="0"/>
                            </a:spcBef>
                            <a:spcAft>
                              <a:spcPts val="0"/>
                            </a:spcAft>
                          </a:pPr>
                          <a:r>
                            <a:rPr lang="en-US" sz="1800">
                              <a:effectLst/>
                              <a:latin typeface="+mj-lt"/>
                            </a:rPr>
                            <a:t>Nhánh 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ASCR – 120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blipFill>
                          <a:blip r:embed="rId4"/>
                          <a:stretch>
                            <a:fillRect l="-210196" t="-409615" r="-252549" b="-142308"/>
                          </a:stretch>
                        </a:blipFill>
                      </a:tcPr>
                    </a:tc>
                    <a:tc>
                      <a:txBody>
                        <a:bodyPr/>
                        <a:lstStyle/>
                        <a:p>
                          <a:endParaRPr lang="en-US"/>
                        </a:p>
                      </a:txBody>
                      <a:tcPr marL="68580" marR="68580" marT="0" marB="0">
                        <a:blipFill>
                          <a:blip r:embed="rId4"/>
                          <a:stretch>
                            <a:fillRect l="-310196" t="-409615" r="-152549" b="-142308"/>
                          </a:stretch>
                        </a:blipFill>
                      </a:tcPr>
                    </a:tc>
                    <a:tc>
                      <a:txBody>
                        <a:bodyPr/>
                        <a:lstStyle/>
                        <a:p>
                          <a:endParaRPr lang="en-US"/>
                        </a:p>
                      </a:txBody>
                      <a:tcPr marL="68580" marR="68580" marT="0" marB="0">
                        <a:blipFill>
                          <a:blip r:embed="rId4"/>
                          <a:stretch>
                            <a:fillRect l="-271688" t="-409615" r="-1039" b="-142308"/>
                          </a:stretch>
                        </a:blipFill>
                      </a:tcPr>
                    </a:tc>
                    <a:extLst>
                      <a:ext uri="{0D108BD9-81ED-4DB2-BD59-A6C34878D82A}">
                        <a16:rowId xmlns:a16="http://schemas.microsoft.com/office/drawing/2014/main" val="1372630693"/>
                      </a:ext>
                    </a:extLst>
                  </a:tr>
                  <a:tr h="315468">
                    <a:tc>
                      <a:txBody>
                        <a:bodyPr/>
                        <a:lstStyle/>
                        <a:p>
                          <a:pPr marL="0" marR="0" algn="ctr">
                            <a:lnSpc>
                              <a:spcPct val="115000"/>
                            </a:lnSpc>
                            <a:spcBef>
                              <a:spcPts val="0"/>
                            </a:spcBef>
                            <a:spcAft>
                              <a:spcPts val="0"/>
                            </a:spcAft>
                          </a:pPr>
                          <a:r>
                            <a:rPr lang="en-US" sz="1800">
                              <a:effectLst/>
                              <a:latin typeface="+mj-lt"/>
                            </a:rPr>
                            <a:t>Nhánh 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ASCR – 120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blipFill>
                          <a:blip r:embed="rId4"/>
                          <a:stretch>
                            <a:fillRect l="-210196" t="-509615" r="-252549" b="-42308"/>
                          </a:stretch>
                        </a:blipFill>
                      </a:tcPr>
                    </a:tc>
                    <a:tc>
                      <a:txBody>
                        <a:bodyPr/>
                        <a:lstStyle/>
                        <a:p>
                          <a:endParaRPr lang="en-US"/>
                        </a:p>
                      </a:txBody>
                      <a:tcPr marL="68580" marR="68580" marT="0" marB="0">
                        <a:blipFill>
                          <a:blip r:embed="rId4"/>
                          <a:stretch>
                            <a:fillRect l="-310196" t="-509615" r="-152549" b="-42308"/>
                          </a:stretch>
                        </a:blipFill>
                      </a:tcPr>
                    </a:tc>
                    <a:tc>
                      <a:txBody>
                        <a:bodyPr/>
                        <a:lstStyle/>
                        <a:p>
                          <a:endParaRPr lang="en-US"/>
                        </a:p>
                      </a:txBody>
                      <a:tcPr marL="68580" marR="68580" marT="0" marB="0">
                        <a:blipFill>
                          <a:blip r:embed="rId4"/>
                          <a:stretch>
                            <a:fillRect l="-271688" t="-509615" r="-1039" b="-42308"/>
                          </a:stretch>
                        </a:blipFill>
                      </a:tcPr>
                    </a:tc>
                    <a:extLst>
                      <a:ext uri="{0D108BD9-81ED-4DB2-BD59-A6C34878D82A}">
                        <a16:rowId xmlns:a16="http://schemas.microsoft.com/office/drawing/2014/main" val="2584211639"/>
                      </a:ext>
                    </a:extLst>
                  </a:tr>
                </a:tbl>
              </a:graphicData>
            </a:graphic>
          </p:graphicFrame>
        </mc:Fallback>
      </mc:AlternateContent>
      <p:sp>
        <p:nvSpPr>
          <p:cNvPr id="25" name="Rectangle 24"/>
          <p:cNvSpPr/>
          <p:nvPr/>
        </p:nvSpPr>
        <p:spPr>
          <a:xfrm>
            <a:off x="838200" y="4911176"/>
            <a:ext cx="9653336" cy="941796"/>
          </a:xfrm>
          <a:prstGeom prst="rect">
            <a:avLst/>
          </a:prstGeom>
        </p:spPr>
        <p:txBody>
          <a:bodyPr wrap="square">
            <a:spAutoFit/>
          </a:bodyPr>
          <a:lstStyle/>
          <a:p>
            <a:pPr indent="514350" algn="just">
              <a:lnSpc>
                <a:spcPct val="115000"/>
              </a:lnSpc>
            </a:pPr>
            <a:r>
              <a:rPr lang="en-US" sz="2400" b="1" u="sng">
                <a:latin typeface="+mj-lt"/>
                <a:ea typeface="Times New Roman" panose="02020603050405020304" pitchFamily="18" charset="0"/>
                <a:cs typeface="Times New Roman" panose="02020603050405020304" pitchFamily="18" charset="0"/>
              </a:rPr>
              <a:t>Kết luận:</a:t>
            </a:r>
            <a:r>
              <a:rPr lang="en-US" sz="2400">
                <a:latin typeface="+mj-lt"/>
                <a:ea typeface="Times New Roman" panose="02020603050405020304" pitchFamily="18" charset="0"/>
                <a:cs typeface="Times New Roman" panose="02020603050405020304" pitchFamily="18" charset="0"/>
              </a:rPr>
              <a:t> Dây dẫn được chọn thỏa mãn điều kiện sụt áp, có thể sử dụng và dùng thông số để tính toán ngắn mạch.</a:t>
            </a:r>
            <a:endParaRPr lang="en-US" sz="2400">
              <a:effectLst/>
              <a:latin typeface="+mj-lt"/>
              <a:ea typeface="Calibri" panose="020F0502020204030204" pitchFamily="34" charset="0"/>
              <a:cs typeface="Times New Roman" panose="02020603050405020304" pitchFamily="18" charset="0"/>
            </a:endParaRPr>
          </a:p>
        </p:txBody>
      </p:sp>
      <p:sp>
        <p:nvSpPr>
          <p:cNvPr id="8" name="Footer Placeholder 2"/>
          <p:cNvSpPr txBox="1">
            <a:spLocks/>
          </p:cNvSpPr>
          <p:nvPr/>
        </p:nvSpPr>
        <p:spPr>
          <a:xfrm>
            <a:off x="4552950" y="6272375"/>
            <a:ext cx="30861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3</a:t>
            </a:r>
            <a:endParaRPr lang="en-US" sz="1100" b="1" dirty="0"/>
          </a:p>
        </p:txBody>
      </p:sp>
    </p:spTree>
    <p:extLst>
      <p:ext uri="{BB962C8B-B14F-4D97-AF65-F5344CB8AC3E}">
        <p14:creationId xmlns:p14="http://schemas.microsoft.com/office/powerpoint/2010/main" val="4273672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2043" y="0"/>
            <a:ext cx="11160511" cy="1325563"/>
          </a:xfrm>
        </p:spPr>
        <p:txBody>
          <a:bodyPr/>
          <a:lstStyle/>
          <a:p>
            <a:r>
              <a:rPr lang="en-US" smtClean="0"/>
              <a:t>TÍNH TOÁN NGẮN MẠCH XUẤT TUYẾN TRUNG ÁP</a:t>
            </a:r>
            <a:endParaRPr lang="en-US" dirty="0"/>
          </a:p>
        </p:txBody>
      </p:sp>
      <p:sp>
        <p:nvSpPr>
          <p:cNvPr id="7" name="Content Placeholder 6"/>
          <p:cNvSpPr>
            <a:spLocks noGrp="1"/>
          </p:cNvSpPr>
          <p:nvPr>
            <p:ph idx="1"/>
          </p:nvPr>
        </p:nvSpPr>
        <p:spPr>
          <a:xfrm>
            <a:off x="652044" y="971329"/>
            <a:ext cx="10515600" cy="4351338"/>
          </a:xfrm>
        </p:spPr>
        <p:txBody>
          <a:bodyPr/>
          <a:lstStyle/>
          <a:p>
            <a:pPr lvl="1"/>
            <a:r>
              <a:rPr lang="en-US" smtClean="0"/>
              <a:t>Kết quả tính toán ngắn mạch tại các thanh cái xuất tuyến chính và các nhánh</a:t>
            </a:r>
          </a:p>
          <a:p>
            <a:pPr marL="457200" lvl="1" indent="0">
              <a:buNone/>
            </a:pPr>
            <a:endParaRPr lang="en-US" dirty="0" smtClean="0"/>
          </a:p>
        </p:txBody>
      </p:sp>
      <p:sp>
        <p:nvSpPr>
          <p:cNvPr id="4"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a:t>4</a:t>
            </a:r>
            <a:endParaRPr lang="en-US" sz="1100" b="1" dirty="0"/>
          </a:p>
        </p:txBody>
      </p:sp>
      <mc:AlternateContent xmlns:mc="http://schemas.openxmlformats.org/markup-compatibility/2006">
        <mc:Choice xmlns:a14="http://schemas.microsoft.com/office/drawing/2010/main" Requires="a14">
          <p:graphicFrame>
            <p:nvGraphicFramePr>
              <p:cNvPr id="13" name="Table 12"/>
              <p:cNvGraphicFramePr>
                <a:graphicFrameLocks noGrp="1"/>
              </p:cNvGraphicFramePr>
              <p:nvPr>
                <p:extLst>
                  <p:ext uri="{D42A27DB-BD31-4B8C-83A1-F6EECF244321}">
                    <p14:modId xmlns:p14="http://schemas.microsoft.com/office/powerpoint/2010/main" val="2932893188"/>
                  </p:ext>
                </p:extLst>
              </p:nvPr>
            </p:nvGraphicFramePr>
            <p:xfrm>
              <a:off x="838201" y="1459464"/>
              <a:ext cx="10515598" cy="4910532"/>
            </p:xfrm>
            <a:graphic>
              <a:graphicData uri="http://schemas.openxmlformats.org/drawingml/2006/table">
                <a:tbl>
                  <a:tblPr firstRow="1" firstCol="1" bandRow="1">
                    <a:tableStyleId>{5C22544A-7EE6-4342-B048-85BDC9FD1C3A}</a:tableStyleId>
                  </a:tblPr>
                  <a:tblGrid>
                    <a:gridCol w="1222769">
                      <a:extLst>
                        <a:ext uri="{9D8B030D-6E8A-4147-A177-3AD203B41FA5}">
                          <a16:colId xmlns:a16="http://schemas.microsoft.com/office/drawing/2014/main" val="865541236"/>
                        </a:ext>
                      </a:extLst>
                    </a:gridCol>
                    <a:gridCol w="1484215">
                      <a:extLst>
                        <a:ext uri="{9D8B030D-6E8A-4147-A177-3AD203B41FA5}">
                          <a16:colId xmlns:a16="http://schemas.microsoft.com/office/drawing/2014/main" val="1520545966"/>
                        </a:ext>
                      </a:extLst>
                    </a:gridCol>
                    <a:gridCol w="1561723">
                      <a:extLst>
                        <a:ext uri="{9D8B030D-6E8A-4147-A177-3AD203B41FA5}">
                          <a16:colId xmlns:a16="http://schemas.microsoft.com/office/drawing/2014/main" val="706942352"/>
                        </a:ext>
                      </a:extLst>
                    </a:gridCol>
                    <a:gridCol w="1457607">
                      <a:extLst>
                        <a:ext uri="{9D8B030D-6E8A-4147-A177-3AD203B41FA5}">
                          <a16:colId xmlns:a16="http://schemas.microsoft.com/office/drawing/2014/main" val="4254205303"/>
                        </a:ext>
                      </a:extLst>
                    </a:gridCol>
                    <a:gridCol w="1665838">
                      <a:extLst>
                        <a:ext uri="{9D8B030D-6E8A-4147-A177-3AD203B41FA5}">
                          <a16:colId xmlns:a16="http://schemas.microsoft.com/office/drawing/2014/main" val="4059120810"/>
                        </a:ext>
                      </a:extLst>
                    </a:gridCol>
                    <a:gridCol w="1561723">
                      <a:extLst>
                        <a:ext uri="{9D8B030D-6E8A-4147-A177-3AD203B41FA5}">
                          <a16:colId xmlns:a16="http://schemas.microsoft.com/office/drawing/2014/main" val="3878607217"/>
                        </a:ext>
                      </a:extLst>
                    </a:gridCol>
                    <a:gridCol w="1561723">
                      <a:extLst>
                        <a:ext uri="{9D8B030D-6E8A-4147-A177-3AD203B41FA5}">
                          <a16:colId xmlns:a16="http://schemas.microsoft.com/office/drawing/2014/main" val="3136394217"/>
                        </a:ext>
                      </a:extLst>
                    </a:gridCol>
                  </a:tblGrid>
                  <a:tr h="384804">
                    <a:tc>
                      <a:txBody>
                        <a:bodyPr/>
                        <a:lstStyle/>
                        <a:p>
                          <a:pPr marL="0" marR="0" algn="ctr">
                            <a:lnSpc>
                              <a:spcPct val="115000"/>
                            </a:lnSpc>
                            <a:spcBef>
                              <a:spcPts val="800"/>
                            </a:spcBef>
                            <a:spcAft>
                              <a:spcPts val="0"/>
                            </a:spcAft>
                          </a:pPr>
                          <a:r>
                            <a:rPr lang="en-US" sz="1800">
                              <a:effectLst/>
                              <a:latin typeface="+mj-lt"/>
                            </a:rPr>
                            <a:t>Nút</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𝐍</m:t>
                                    </m:r>
                                  </m:e>
                                  <m:sup>
                                    <m:d>
                                      <m:dPr>
                                        <m:ctrlPr>
                                          <a:rPr lang="en-US" sz="1800" i="1">
                                            <a:effectLst/>
                                            <a:latin typeface="Cambria Math" panose="02040503050406030204" pitchFamily="18" charset="0"/>
                                          </a:rPr>
                                        </m:ctrlPr>
                                      </m:dPr>
                                      <m:e>
                                        <m:r>
                                          <a:rPr lang="en-US" sz="1800">
                                            <a:effectLst/>
                                            <a:latin typeface="Cambria Math" panose="02040503050406030204" pitchFamily="18" charset="0"/>
                                          </a:rPr>
                                          <m:t>𝟑</m:t>
                                        </m:r>
                                      </m:e>
                                    </m:d>
                                  </m:sup>
                                </m:sSup>
                                <m:r>
                                  <a:rPr lang="en-US" sz="1800">
                                    <a:effectLst/>
                                    <a:latin typeface="Cambria Math" panose="02040503050406030204" pitchFamily="18" charset="0"/>
                                  </a:rPr>
                                  <m:t>(</m:t>
                                </m:r>
                                <m:r>
                                  <a:rPr lang="en-US" sz="1800">
                                    <a:effectLst/>
                                    <a:latin typeface="Cambria Math" panose="02040503050406030204" pitchFamily="18" charset="0"/>
                                  </a:rPr>
                                  <m:t>𝐤𝐀</m:t>
                                </m:r>
                                <m:r>
                                  <a:rPr lang="en-US" sz="1800">
                                    <a:effectLst/>
                                    <a:latin typeface="Cambria Math" panose="02040503050406030204" pitchFamily="18" charset="0"/>
                                  </a:rPr>
                                  <m:t>)</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𝐍</m:t>
                                    </m:r>
                                  </m:e>
                                  <m:sup>
                                    <m:d>
                                      <m:dPr>
                                        <m:ctrlPr>
                                          <a:rPr lang="en-US" sz="1800" i="1">
                                            <a:effectLst/>
                                            <a:latin typeface="Cambria Math" panose="02040503050406030204" pitchFamily="18" charset="0"/>
                                          </a:rPr>
                                        </m:ctrlPr>
                                      </m:dPr>
                                      <m:e>
                                        <m:r>
                                          <a:rPr lang="en-US" sz="1800">
                                            <a:effectLst/>
                                            <a:latin typeface="Cambria Math" panose="02040503050406030204" pitchFamily="18" charset="0"/>
                                          </a:rPr>
                                          <m:t>𝟐</m:t>
                                        </m:r>
                                      </m:e>
                                    </m:d>
                                  </m:sup>
                                </m:sSup>
                                <m:r>
                                  <a:rPr lang="en-US" sz="1800">
                                    <a:effectLst/>
                                    <a:latin typeface="Cambria Math" panose="02040503050406030204" pitchFamily="18" charset="0"/>
                                  </a:rPr>
                                  <m:t>(</m:t>
                                </m:r>
                                <m:r>
                                  <a:rPr lang="en-US" sz="1800">
                                    <a:effectLst/>
                                    <a:latin typeface="Cambria Math" panose="02040503050406030204" pitchFamily="18" charset="0"/>
                                  </a:rPr>
                                  <m:t>𝐤𝐀</m:t>
                                </m:r>
                                <m:r>
                                  <a:rPr lang="en-US" sz="1800">
                                    <a:effectLst/>
                                    <a:latin typeface="Cambria Math" panose="02040503050406030204" pitchFamily="18" charset="0"/>
                                  </a:rPr>
                                  <m:t>)</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𝐈</m:t>
                                    </m:r>
                                  </m:e>
                                  <m:sup>
                                    <m:d>
                                      <m:dPr>
                                        <m:ctrlPr>
                                          <a:rPr lang="en-US" sz="1800" i="1">
                                            <a:effectLst/>
                                            <a:latin typeface="Cambria Math" panose="02040503050406030204" pitchFamily="18" charset="0"/>
                                          </a:rPr>
                                        </m:ctrlPr>
                                      </m:dPr>
                                      <m:e>
                                        <m:r>
                                          <a:rPr lang="en-US" sz="1800">
                                            <a:effectLst/>
                                            <a:latin typeface="Cambria Math" panose="02040503050406030204" pitchFamily="18" charset="0"/>
                                          </a:rPr>
                                          <m:t>𝟏</m:t>
                                        </m:r>
                                        <m:r>
                                          <a:rPr lang="en-US" sz="1800">
                                            <a:effectLst/>
                                            <a:latin typeface="Cambria Math" panose="02040503050406030204" pitchFamily="18" charset="0"/>
                                          </a:rPr>
                                          <m:t>.</m:t>
                                        </m:r>
                                        <m:r>
                                          <a:rPr lang="en-US" sz="1800">
                                            <a:effectLst/>
                                            <a:latin typeface="Cambria Math" panose="02040503050406030204" pitchFamily="18" charset="0"/>
                                          </a:rPr>
                                          <m:t>𝟏</m:t>
                                        </m:r>
                                      </m:e>
                                    </m:d>
                                  </m:sup>
                                </m:sSup>
                                <m:r>
                                  <a:rPr lang="en-US" sz="1800">
                                    <a:effectLst/>
                                    <a:latin typeface="Cambria Math" panose="02040503050406030204" pitchFamily="18" charset="0"/>
                                  </a:rPr>
                                  <m:t>(</m:t>
                                </m:r>
                                <m:r>
                                  <a:rPr lang="en-US" sz="1800">
                                    <a:effectLst/>
                                    <a:latin typeface="Cambria Math" panose="02040503050406030204" pitchFamily="18" charset="0"/>
                                  </a:rPr>
                                  <m:t>𝐤𝐀</m:t>
                                </m:r>
                                <m:r>
                                  <a:rPr lang="en-US" sz="1800">
                                    <a:effectLst/>
                                    <a:latin typeface="Cambria Math" panose="02040503050406030204" pitchFamily="18" charset="0"/>
                                  </a:rPr>
                                  <m:t>)</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rPr>
                                    </m:ctrlPr>
                                  </m:sSubSupPr>
                                  <m:e>
                                    <m:r>
                                      <a:rPr lang="en-US" sz="1800">
                                        <a:effectLst/>
                                        <a:latin typeface="Cambria Math" panose="02040503050406030204" pitchFamily="18" charset="0"/>
                                      </a:rPr>
                                      <m:t>𝟑𝐈</m:t>
                                    </m:r>
                                  </m:e>
                                  <m:sub>
                                    <m:r>
                                      <a:rPr lang="en-US" sz="1800">
                                        <a:effectLst/>
                                        <a:latin typeface="Cambria Math" panose="02040503050406030204" pitchFamily="18" charset="0"/>
                                      </a:rPr>
                                      <m:t>𝟎</m:t>
                                    </m:r>
                                  </m:sub>
                                  <m:sup>
                                    <m:d>
                                      <m:dPr>
                                        <m:ctrlPr>
                                          <a:rPr lang="en-US" sz="1800" i="1">
                                            <a:effectLst/>
                                            <a:latin typeface="Cambria Math" panose="02040503050406030204" pitchFamily="18" charset="0"/>
                                          </a:rPr>
                                        </m:ctrlPr>
                                      </m:dPr>
                                      <m:e>
                                        <m:r>
                                          <a:rPr lang="en-US" sz="1800">
                                            <a:effectLst/>
                                            <a:latin typeface="Cambria Math" panose="02040503050406030204" pitchFamily="18" charset="0"/>
                                          </a:rPr>
                                          <m:t>𝟏</m:t>
                                        </m:r>
                                        <m:r>
                                          <a:rPr lang="en-US" sz="1800">
                                            <a:effectLst/>
                                            <a:latin typeface="Cambria Math" panose="02040503050406030204" pitchFamily="18" charset="0"/>
                                          </a:rPr>
                                          <m:t>.</m:t>
                                        </m:r>
                                        <m:r>
                                          <a:rPr lang="en-US" sz="1800">
                                            <a:effectLst/>
                                            <a:latin typeface="Cambria Math" panose="02040503050406030204" pitchFamily="18" charset="0"/>
                                          </a:rPr>
                                          <m:t>𝟏</m:t>
                                        </m:r>
                                      </m:e>
                                    </m:d>
                                  </m:sup>
                                </m:sSubSup>
                                <m:r>
                                  <a:rPr lang="en-US" sz="1800">
                                    <a:effectLst/>
                                    <a:latin typeface="Cambria Math" panose="02040503050406030204" pitchFamily="18" charset="0"/>
                                  </a:rPr>
                                  <m:t>(</m:t>
                                </m:r>
                                <m:r>
                                  <a:rPr lang="en-US" sz="1800">
                                    <a:effectLst/>
                                    <a:latin typeface="Cambria Math" panose="02040503050406030204" pitchFamily="18" charset="0"/>
                                  </a:rPr>
                                  <m:t>𝐤𝐀</m:t>
                                </m:r>
                                <m:r>
                                  <a:rPr lang="en-US" sz="1800">
                                    <a:effectLst/>
                                    <a:latin typeface="Cambria Math" panose="02040503050406030204" pitchFamily="18" charset="0"/>
                                  </a:rPr>
                                  <m:t>)</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𝐈</m:t>
                                    </m:r>
                                  </m:e>
                                  <m:sup>
                                    <m:d>
                                      <m:dPr>
                                        <m:ctrlPr>
                                          <a:rPr lang="en-US" sz="1800" i="1">
                                            <a:effectLst/>
                                            <a:latin typeface="Cambria Math" panose="02040503050406030204" pitchFamily="18" charset="0"/>
                                          </a:rPr>
                                        </m:ctrlPr>
                                      </m:dPr>
                                      <m:e>
                                        <m:r>
                                          <a:rPr lang="en-US" sz="1800">
                                            <a:effectLst/>
                                            <a:latin typeface="Cambria Math" panose="02040503050406030204" pitchFamily="18" charset="0"/>
                                          </a:rPr>
                                          <m:t>𝟏</m:t>
                                        </m:r>
                                      </m:e>
                                    </m:d>
                                  </m:sup>
                                </m:sSup>
                                <m:r>
                                  <a:rPr lang="en-US" sz="1800">
                                    <a:effectLst/>
                                    <a:latin typeface="Cambria Math" panose="02040503050406030204" pitchFamily="18" charset="0"/>
                                  </a:rPr>
                                  <m:t>(</m:t>
                                </m:r>
                                <m:r>
                                  <a:rPr lang="en-US" sz="1800">
                                    <a:effectLst/>
                                    <a:latin typeface="Cambria Math" panose="02040503050406030204" pitchFamily="18" charset="0"/>
                                  </a:rPr>
                                  <m:t>𝐤𝐀</m:t>
                                </m:r>
                                <m:r>
                                  <a:rPr lang="en-US" sz="1800">
                                    <a:effectLst/>
                                    <a:latin typeface="Cambria Math" panose="02040503050406030204" pitchFamily="18" charset="0"/>
                                  </a:rPr>
                                  <m:t>)</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rPr>
                                    </m:ctrlPr>
                                  </m:sSubSupPr>
                                  <m:e>
                                    <m:r>
                                      <a:rPr lang="en-US" sz="1800">
                                        <a:effectLst/>
                                        <a:latin typeface="Cambria Math" panose="02040503050406030204" pitchFamily="18" charset="0"/>
                                      </a:rPr>
                                      <m:t>𝟑𝐈</m:t>
                                    </m:r>
                                  </m:e>
                                  <m:sub>
                                    <m:r>
                                      <a:rPr lang="en-US" sz="1800">
                                        <a:effectLst/>
                                        <a:latin typeface="Cambria Math" panose="02040503050406030204" pitchFamily="18" charset="0"/>
                                      </a:rPr>
                                      <m:t>𝟎</m:t>
                                    </m:r>
                                  </m:sub>
                                  <m:sup>
                                    <m:d>
                                      <m:dPr>
                                        <m:ctrlPr>
                                          <a:rPr lang="en-US" sz="1800" i="1">
                                            <a:effectLst/>
                                            <a:latin typeface="Cambria Math" panose="02040503050406030204" pitchFamily="18" charset="0"/>
                                          </a:rPr>
                                        </m:ctrlPr>
                                      </m:dPr>
                                      <m:e>
                                        <m:r>
                                          <a:rPr lang="en-US" sz="1800">
                                            <a:effectLst/>
                                            <a:latin typeface="Cambria Math" panose="02040503050406030204" pitchFamily="18" charset="0"/>
                                          </a:rPr>
                                          <m:t>𝟏</m:t>
                                        </m:r>
                                      </m:e>
                                    </m:d>
                                  </m:sup>
                                </m:sSubSup>
                                <m:r>
                                  <a:rPr lang="en-US" sz="1800">
                                    <a:effectLst/>
                                    <a:latin typeface="Cambria Math" panose="02040503050406030204" pitchFamily="18" charset="0"/>
                                  </a:rPr>
                                  <m:t>(</m:t>
                                </m:r>
                                <m:r>
                                  <a:rPr lang="en-US" sz="1800">
                                    <a:effectLst/>
                                    <a:latin typeface="Cambria Math" panose="02040503050406030204" pitchFamily="18" charset="0"/>
                                  </a:rPr>
                                  <m:t>𝐤𝐀</m:t>
                                </m:r>
                                <m:r>
                                  <a:rPr lang="en-US" sz="1800">
                                    <a:effectLst/>
                                    <a:latin typeface="Cambria Math" panose="02040503050406030204" pitchFamily="18" charset="0"/>
                                  </a:rPr>
                                  <m:t>)</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2014015"/>
                      </a:ext>
                    </a:extLst>
                  </a:tr>
                  <a:tr h="437625">
                    <a:tc>
                      <a:txBody>
                        <a:bodyPr/>
                        <a:lstStyle/>
                        <a:p>
                          <a:pPr marL="0" marR="0" algn="ctr">
                            <a:lnSpc>
                              <a:spcPct val="115000"/>
                            </a:lnSpc>
                            <a:spcBef>
                              <a:spcPts val="0"/>
                            </a:spcBef>
                            <a:spcAft>
                              <a:spcPts val="0"/>
                            </a:spcAft>
                          </a:pPr>
                          <a:r>
                            <a:rPr lang="en-US" sz="1800">
                              <a:effectLst/>
                              <a:latin typeface="+mj-lt"/>
                            </a:rPr>
                            <a:t>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9.973</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8.637 </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9.156</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5.387</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6.997 </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6.997 </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6374661"/>
                      </a:ext>
                    </a:extLst>
                  </a:tr>
                  <a:tr h="460704">
                    <a:tc>
                      <a:txBody>
                        <a:bodyPr/>
                        <a:lstStyle/>
                        <a:p>
                          <a:pPr marL="0" marR="0" algn="ctr">
                            <a:lnSpc>
                              <a:spcPct val="115000"/>
                            </a:lnSpc>
                            <a:spcBef>
                              <a:spcPts val="0"/>
                            </a:spcBef>
                            <a:spcAft>
                              <a:spcPts val="0"/>
                            </a:spcAft>
                          </a:pPr>
                          <a:r>
                            <a:rPr lang="en-US" sz="1800">
                              <a:effectLst/>
                              <a:latin typeface="+mj-lt"/>
                            </a:rPr>
                            <a:t>3</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6.476</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5.608</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5.900</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3.188</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4.274</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4.274</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0938417"/>
                      </a:ext>
                    </a:extLst>
                  </a:tr>
                  <a:tr h="453013">
                    <a:tc>
                      <a:txBody>
                        <a:bodyPr/>
                        <a:lstStyle/>
                        <a:p>
                          <a:pPr marL="0" marR="0" algn="ctr">
                            <a:lnSpc>
                              <a:spcPct val="115000"/>
                            </a:lnSpc>
                            <a:spcBef>
                              <a:spcPts val="0"/>
                            </a:spcBef>
                            <a:spcAft>
                              <a:spcPts val="0"/>
                            </a:spcAft>
                          </a:pPr>
                          <a:r>
                            <a:rPr lang="en-US" sz="1800">
                              <a:effectLst/>
                              <a:latin typeface="+mj-lt"/>
                            </a:rPr>
                            <a:t>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4.627</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4.007</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4.193</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2.18</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2.964</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2.964</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93317576"/>
                      </a:ext>
                    </a:extLst>
                  </a:tr>
                  <a:tr h="445320">
                    <a:tc>
                      <a:txBody>
                        <a:bodyPr/>
                        <a:lstStyle/>
                        <a:p>
                          <a:pPr marL="0" marR="0" algn="ctr">
                            <a:lnSpc>
                              <a:spcPct val="115000"/>
                            </a:lnSpc>
                            <a:spcBef>
                              <a:spcPts val="0"/>
                            </a:spcBef>
                            <a:spcAft>
                              <a:spcPts val="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3.229</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2.797</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2.913</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1.475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2.025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2.025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76628548"/>
                      </a:ext>
                    </a:extLst>
                  </a:tr>
                  <a:tr h="453013">
                    <a:tc>
                      <a:txBody>
                        <a:bodyPr/>
                        <a:lstStyle/>
                        <a:p>
                          <a:pPr marL="0" marR="0" algn="ctr">
                            <a:lnSpc>
                              <a:spcPct val="115000"/>
                            </a:lnSpc>
                            <a:spcBef>
                              <a:spcPts val="0"/>
                            </a:spcBef>
                            <a:spcAft>
                              <a:spcPts val="0"/>
                            </a:spcAft>
                          </a:pPr>
                          <a:r>
                            <a:rPr lang="en-US" sz="1800">
                              <a:effectLst/>
                              <a:latin typeface="+mj-lt"/>
                            </a:rPr>
                            <a:t>6</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2.804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2.428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2.526</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1.269</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1.748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1.748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73754796"/>
                      </a:ext>
                    </a:extLst>
                  </a:tr>
                  <a:tr h="460704">
                    <a:tc>
                      <a:txBody>
                        <a:bodyPr/>
                        <a:lstStyle/>
                        <a:p>
                          <a:pPr marL="0" marR="0" algn="ctr">
                            <a:lnSpc>
                              <a:spcPct val="115000"/>
                            </a:lnSpc>
                            <a:spcBef>
                              <a:spcPts val="0"/>
                            </a:spcBef>
                            <a:spcAft>
                              <a:spcPts val="0"/>
                            </a:spcAft>
                          </a:pPr>
                          <a:r>
                            <a:rPr lang="en-US" sz="1800">
                              <a:effectLst/>
                              <a:latin typeface="+mj-lt"/>
                            </a:rPr>
                            <a:t>2a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6.119</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5.299</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5.575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2.981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4.010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4.010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84542324"/>
                      </a:ext>
                    </a:extLst>
                  </a:tr>
                  <a:tr h="453013">
                    <a:tc>
                      <a:txBody>
                        <a:bodyPr/>
                        <a:lstStyle/>
                        <a:p>
                          <a:pPr marL="0" marR="0" algn="ctr">
                            <a:lnSpc>
                              <a:spcPct val="115000"/>
                            </a:lnSpc>
                            <a:spcBef>
                              <a:spcPts val="0"/>
                            </a:spcBef>
                            <a:spcAft>
                              <a:spcPts val="0"/>
                            </a:spcAft>
                          </a:pPr>
                          <a:r>
                            <a:rPr lang="en-US" sz="1800">
                              <a:effectLst/>
                              <a:latin typeface="+mj-lt"/>
                            </a:rPr>
                            <a:t>3a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4.427</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3.834</m:t>
                                </m:r>
                              </m:oMath>
                            </m:oMathPara>
                          </a14:m>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4.011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2.074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2.825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2.825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091027"/>
                      </a:ext>
                    </a:extLst>
                  </a:tr>
                  <a:tr h="506861">
                    <a:tc>
                      <a:txBody>
                        <a:bodyPr/>
                        <a:lstStyle/>
                        <a:p>
                          <a:pPr marL="0" marR="0" algn="ctr">
                            <a:lnSpc>
                              <a:spcPct val="115000"/>
                            </a:lnSpc>
                            <a:spcBef>
                              <a:spcPts val="0"/>
                            </a:spcBef>
                            <a:spcAft>
                              <a:spcPts val="0"/>
                            </a:spcAft>
                          </a:pPr>
                          <a:r>
                            <a:rPr lang="en-US" sz="1800">
                              <a:effectLst/>
                              <a:latin typeface="+mj-lt"/>
                            </a:rPr>
                            <a:t>4a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4.302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3.726</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3.895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2.011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2.742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2.742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8662852"/>
                      </a:ext>
                    </a:extLst>
                  </a:tr>
                  <a:tr h="399163">
                    <a:tc>
                      <a:txBody>
                        <a:bodyPr/>
                        <a:lstStyle/>
                        <a:p>
                          <a:pPr marL="0" marR="0" algn="ctr">
                            <a:lnSpc>
                              <a:spcPct val="115000"/>
                            </a:lnSpc>
                            <a:spcBef>
                              <a:spcPts val="0"/>
                            </a:spcBef>
                            <a:spcAft>
                              <a:spcPts val="0"/>
                            </a:spcAft>
                          </a:pPr>
                          <a:r>
                            <a:rPr lang="en-US" sz="1800">
                              <a:effectLst/>
                              <a:latin typeface="+mj-lt"/>
                            </a:rPr>
                            <a:t>4b</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4.018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3.48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3.635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1.867</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2.550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2.550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23862115"/>
                      </a:ext>
                    </a:extLst>
                  </a:tr>
                  <a:tr h="445320">
                    <a:tc>
                      <a:txBody>
                        <a:bodyPr/>
                        <a:lstStyle/>
                        <a:p>
                          <a:pPr marL="0" marR="0" algn="ctr">
                            <a:lnSpc>
                              <a:spcPct val="115000"/>
                            </a:lnSpc>
                            <a:spcBef>
                              <a:spcPts val="0"/>
                            </a:spcBef>
                            <a:spcAft>
                              <a:spcPts val="0"/>
                            </a:spcAft>
                          </a:pPr>
                          <a:r>
                            <a:rPr lang="en-US" sz="1800">
                              <a:effectLst/>
                              <a:latin typeface="+mj-lt"/>
                            </a:rPr>
                            <a:t>5a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2.661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2.304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2.396</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1.201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1.655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1.655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75933588"/>
                      </a:ext>
                    </a:extLst>
                  </a:tr>
                </a:tbl>
              </a:graphicData>
            </a:graphic>
          </p:graphicFrame>
        </mc:Choice>
        <mc:Fallback>
          <p:graphicFrame>
            <p:nvGraphicFramePr>
              <p:cNvPr id="13" name="Table 12"/>
              <p:cNvGraphicFramePr>
                <a:graphicFrameLocks noGrp="1"/>
              </p:cNvGraphicFramePr>
              <p:nvPr>
                <p:extLst>
                  <p:ext uri="{D42A27DB-BD31-4B8C-83A1-F6EECF244321}">
                    <p14:modId xmlns:p14="http://schemas.microsoft.com/office/powerpoint/2010/main" val="2932893188"/>
                  </p:ext>
                </p:extLst>
              </p:nvPr>
            </p:nvGraphicFramePr>
            <p:xfrm>
              <a:off x="838201" y="1459464"/>
              <a:ext cx="10515598" cy="4910532"/>
            </p:xfrm>
            <a:graphic>
              <a:graphicData uri="http://schemas.openxmlformats.org/drawingml/2006/table">
                <a:tbl>
                  <a:tblPr firstRow="1" firstCol="1" bandRow="1">
                    <a:tableStyleId>{5C22544A-7EE6-4342-B048-85BDC9FD1C3A}</a:tableStyleId>
                  </a:tblPr>
                  <a:tblGrid>
                    <a:gridCol w="1222769">
                      <a:extLst>
                        <a:ext uri="{9D8B030D-6E8A-4147-A177-3AD203B41FA5}">
                          <a16:colId xmlns:a16="http://schemas.microsoft.com/office/drawing/2014/main" val="865541236"/>
                        </a:ext>
                      </a:extLst>
                    </a:gridCol>
                    <a:gridCol w="1484215">
                      <a:extLst>
                        <a:ext uri="{9D8B030D-6E8A-4147-A177-3AD203B41FA5}">
                          <a16:colId xmlns:a16="http://schemas.microsoft.com/office/drawing/2014/main" val="1520545966"/>
                        </a:ext>
                      </a:extLst>
                    </a:gridCol>
                    <a:gridCol w="1561723">
                      <a:extLst>
                        <a:ext uri="{9D8B030D-6E8A-4147-A177-3AD203B41FA5}">
                          <a16:colId xmlns:a16="http://schemas.microsoft.com/office/drawing/2014/main" val="706942352"/>
                        </a:ext>
                      </a:extLst>
                    </a:gridCol>
                    <a:gridCol w="1457607">
                      <a:extLst>
                        <a:ext uri="{9D8B030D-6E8A-4147-A177-3AD203B41FA5}">
                          <a16:colId xmlns:a16="http://schemas.microsoft.com/office/drawing/2014/main" val="4254205303"/>
                        </a:ext>
                      </a:extLst>
                    </a:gridCol>
                    <a:gridCol w="1665838">
                      <a:extLst>
                        <a:ext uri="{9D8B030D-6E8A-4147-A177-3AD203B41FA5}">
                          <a16:colId xmlns:a16="http://schemas.microsoft.com/office/drawing/2014/main" val="4059120810"/>
                        </a:ext>
                      </a:extLst>
                    </a:gridCol>
                    <a:gridCol w="1561723">
                      <a:extLst>
                        <a:ext uri="{9D8B030D-6E8A-4147-A177-3AD203B41FA5}">
                          <a16:colId xmlns:a16="http://schemas.microsoft.com/office/drawing/2014/main" val="3878607217"/>
                        </a:ext>
                      </a:extLst>
                    </a:gridCol>
                    <a:gridCol w="1561723">
                      <a:extLst>
                        <a:ext uri="{9D8B030D-6E8A-4147-A177-3AD203B41FA5}">
                          <a16:colId xmlns:a16="http://schemas.microsoft.com/office/drawing/2014/main" val="3136394217"/>
                        </a:ext>
                      </a:extLst>
                    </a:gridCol>
                  </a:tblGrid>
                  <a:tr h="395796">
                    <a:tc>
                      <a:txBody>
                        <a:bodyPr/>
                        <a:lstStyle/>
                        <a:p>
                          <a:pPr marL="0" marR="0" algn="ctr">
                            <a:lnSpc>
                              <a:spcPct val="115000"/>
                            </a:lnSpc>
                            <a:spcBef>
                              <a:spcPts val="800"/>
                            </a:spcBef>
                            <a:spcAft>
                              <a:spcPts val="0"/>
                            </a:spcAft>
                          </a:pPr>
                          <a:r>
                            <a:rPr lang="en-US" sz="1800">
                              <a:effectLst/>
                              <a:latin typeface="+mj-lt"/>
                            </a:rPr>
                            <a:t>Nút</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83128" t="-3077" r="-529218" b="-1155385"/>
                          </a:stretch>
                        </a:blipFill>
                      </a:tcPr>
                    </a:tc>
                    <a:tc>
                      <a:txBody>
                        <a:bodyPr/>
                        <a:lstStyle/>
                        <a:p>
                          <a:endParaRPr lang="en-US"/>
                        </a:p>
                      </a:txBody>
                      <a:tcPr marL="68580" marR="68580" marT="0" marB="0" anchor="ctr">
                        <a:blipFill>
                          <a:blip r:embed="rId2"/>
                          <a:stretch>
                            <a:fillRect l="-173152" t="-3077" r="-400389" b="-1155385"/>
                          </a:stretch>
                        </a:blipFill>
                      </a:tcPr>
                    </a:tc>
                    <a:tc>
                      <a:txBody>
                        <a:bodyPr/>
                        <a:lstStyle/>
                        <a:p>
                          <a:endParaRPr lang="en-US"/>
                        </a:p>
                      </a:txBody>
                      <a:tcPr marL="68580" marR="68580" marT="0" marB="0" anchor="ctr">
                        <a:blipFill>
                          <a:blip r:embed="rId2"/>
                          <a:stretch>
                            <a:fillRect l="-293724" t="-3077" r="-330544" b="-1155385"/>
                          </a:stretch>
                        </a:blipFill>
                      </a:tcPr>
                    </a:tc>
                    <a:tc>
                      <a:txBody>
                        <a:bodyPr/>
                        <a:lstStyle/>
                        <a:p>
                          <a:endParaRPr lang="en-US"/>
                        </a:p>
                      </a:txBody>
                      <a:tcPr marL="68580" marR="68580" marT="0" marB="0" anchor="ctr">
                        <a:blipFill>
                          <a:blip r:embed="rId2"/>
                          <a:stretch>
                            <a:fillRect l="-344689" t="-3077" r="-189377" b="-1155385"/>
                          </a:stretch>
                        </a:blipFill>
                      </a:tcPr>
                    </a:tc>
                    <a:tc>
                      <a:txBody>
                        <a:bodyPr/>
                        <a:lstStyle/>
                        <a:p>
                          <a:endParaRPr lang="en-US"/>
                        </a:p>
                      </a:txBody>
                      <a:tcPr marL="68580" marR="68580" marT="0" marB="0" anchor="ctr">
                        <a:blipFill>
                          <a:blip r:embed="rId2"/>
                          <a:stretch>
                            <a:fillRect l="-472374" t="-3077" r="-101167" b="-1155385"/>
                          </a:stretch>
                        </a:blipFill>
                      </a:tcPr>
                    </a:tc>
                    <a:tc>
                      <a:txBody>
                        <a:bodyPr/>
                        <a:lstStyle/>
                        <a:p>
                          <a:endParaRPr lang="en-US"/>
                        </a:p>
                      </a:txBody>
                      <a:tcPr marL="68580" marR="68580" marT="0" marB="0" anchor="ctr">
                        <a:blipFill>
                          <a:blip r:embed="rId2"/>
                          <a:stretch>
                            <a:fillRect l="-574609" t="-3077" r="-1563" b="-1155385"/>
                          </a:stretch>
                        </a:blipFill>
                      </a:tcPr>
                    </a:tc>
                    <a:extLst>
                      <a:ext uri="{0D108BD9-81ED-4DB2-BD59-A6C34878D82A}">
                        <a16:rowId xmlns:a16="http://schemas.microsoft.com/office/drawing/2014/main" val="1312014015"/>
                      </a:ext>
                    </a:extLst>
                  </a:tr>
                  <a:tr h="437625">
                    <a:tc>
                      <a:txBody>
                        <a:bodyPr/>
                        <a:lstStyle/>
                        <a:p>
                          <a:pPr marL="0" marR="0" algn="ctr">
                            <a:lnSpc>
                              <a:spcPct val="115000"/>
                            </a:lnSpc>
                            <a:spcBef>
                              <a:spcPts val="0"/>
                            </a:spcBef>
                            <a:spcAft>
                              <a:spcPts val="0"/>
                            </a:spcAft>
                          </a:pPr>
                          <a:r>
                            <a:rPr lang="en-US" sz="1800">
                              <a:effectLst/>
                              <a:latin typeface="+mj-lt"/>
                            </a:rPr>
                            <a:t>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83128" t="-93056" r="-529218" b="-943056"/>
                          </a:stretch>
                        </a:blipFill>
                      </a:tcPr>
                    </a:tc>
                    <a:tc>
                      <a:txBody>
                        <a:bodyPr/>
                        <a:lstStyle/>
                        <a:p>
                          <a:endParaRPr lang="en-US"/>
                        </a:p>
                      </a:txBody>
                      <a:tcPr marL="68580" marR="68580" marT="0" marB="0" anchor="ctr">
                        <a:blipFill>
                          <a:blip r:embed="rId2"/>
                          <a:stretch>
                            <a:fillRect l="-173152" t="-93056" r="-400389" b="-943056"/>
                          </a:stretch>
                        </a:blipFill>
                      </a:tcPr>
                    </a:tc>
                    <a:tc>
                      <a:txBody>
                        <a:bodyPr/>
                        <a:lstStyle/>
                        <a:p>
                          <a:endParaRPr lang="en-US"/>
                        </a:p>
                      </a:txBody>
                      <a:tcPr marL="68580" marR="68580" marT="0" marB="0" anchor="ctr">
                        <a:blipFill>
                          <a:blip r:embed="rId2"/>
                          <a:stretch>
                            <a:fillRect l="-293724" t="-93056" r="-330544" b="-943056"/>
                          </a:stretch>
                        </a:blipFill>
                      </a:tcPr>
                    </a:tc>
                    <a:tc>
                      <a:txBody>
                        <a:bodyPr/>
                        <a:lstStyle/>
                        <a:p>
                          <a:endParaRPr lang="en-US"/>
                        </a:p>
                      </a:txBody>
                      <a:tcPr marL="68580" marR="68580" marT="0" marB="0" anchor="ctr">
                        <a:blipFill>
                          <a:blip r:embed="rId2"/>
                          <a:stretch>
                            <a:fillRect l="-344689" t="-93056" r="-189377" b="-943056"/>
                          </a:stretch>
                        </a:blipFill>
                      </a:tcPr>
                    </a:tc>
                    <a:tc>
                      <a:txBody>
                        <a:bodyPr/>
                        <a:lstStyle/>
                        <a:p>
                          <a:endParaRPr lang="en-US"/>
                        </a:p>
                      </a:txBody>
                      <a:tcPr marL="68580" marR="68580" marT="0" marB="0" anchor="ctr">
                        <a:blipFill>
                          <a:blip r:embed="rId2"/>
                          <a:stretch>
                            <a:fillRect l="-472374" t="-93056" r="-101167" b="-943056"/>
                          </a:stretch>
                        </a:blipFill>
                      </a:tcPr>
                    </a:tc>
                    <a:tc>
                      <a:txBody>
                        <a:bodyPr/>
                        <a:lstStyle/>
                        <a:p>
                          <a:endParaRPr lang="en-US"/>
                        </a:p>
                      </a:txBody>
                      <a:tcPr marL="68580" marR="68580" marT="0" marB="0" anchor="ctr">
                        <a:blipFill>
                          <a:blip r:embed="rId2"/>
                          <a:stretch>
                            <a:fillRect l="-574609" t="-93056" r="-1563" b="-943056"/>
                          </a:stretch>
                        </a:blipFill>
                      </a:tcPr>
                    </a:tc>
                    <a:extLst>
                      <a:ext uri="{0D108BD9-81ED-4DB2-BD59-A6C34878D82A}">
                        <a16:rowId xmlns:a16="http://schemas.microsoft.com/office/drawing/2014/main" val="4006374661"/>
                      </a:ext>
                    </a:extLst>
                  </a:tr>
                  <a:tr h="460704">
                    <a:tc>
                      <a:txBody>
                        <a:bodyPr/>
                        <a:lstStyle/>
                        <a:p>
                          <a:pPr marL="0" marR="0" algn="ctr">
                            <a:lnSpc>
                              <a:spcPct val="115000"/>
                            </a:lnSpc>
                            <a:spcBef>
                              <a:spcPts val="0"/>
                            </a:spcBef>
                            <a:spcAft>
                              <a:spcPts val="0"/>
                            </a:spcAft>
                          </a:pPr>
                          <a:r>
                            <a:rPr lang="en-US" sz="1800">
                              <a:effectLst/>
                              <a:latin typeface="+mj-lt"/>
                            </a:rPr>
                            <a:t>3</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83128" t="-185333" r="-529218" b="-805333"/>
                          </a:stretch>
                        </a:blipFill>
                      </a:tcPr>
                    </a:tc>
                    <a:tc>
                      <a:txBody>
                        <a:bodyPr/>
                        <a:lstStyle/>
                        <a:p>
                          <a:endParaRPr lang="en-US"/>
                        </a:p>
                      </a:txBody>
                      <a:tcPr marL="68580" marR="68580" marT="0" marB="0" anchor="ctr">
                        <a:blipFill>
                          <a:blip r:embed="rId2"/>
                          <a:stretch>
                            <a:fillRect l="-173152" t="-185333" r="-400389" b="-805333"/>
                          </a:stretch>
                        </a:blipFill>
                      </a:tcPr>
                    </a:tc>
                    <a:tc>
                      <a:txBody>
                        <a:bodyPr/>
                        <a:lstStyle/>
                        <a:p>
                          <a:endParaRPr lang="en-US"/>
                        </a:p>
                      </a:txBody>
                      <a:tcPr marL="68580" marR="68580" marT="0" marB="0" anchor="ctr">
                        <a:blipFill>
                          <a:blip r:embed="rId2"/>
                          <a:stretch>
                            <a:fillRect l="-293724" t="-185333" r="-330544" b="-805333"/>
                          </a:stretch>
                        </a:blipFill>
                      </a:tcPr>
                    </a:tc>
                    <a:tc>
                      <a:txBody>
                        <a:bodyPr/>
                        <a:lstStyle/>
                        <a:p>
                          <a:endParaRPr lang="en-US"/>
                        </a:p>
                      </a:txBody>
                      <a:tcPr marL="68580" marR="68580" marT="0" marB="0" anchor="ctr">
                        <a:blipFill>
                          <a:blip r:embed="rId2"/>
                          <a:stretch>
                            <a:fillRect l="-344689" t="-185333" r="-189377" b="-805333"/>
                          </a:stretch>
                        </a:blipFill>
                      </a:tcPr>
                    </a:tc>
                    <a:tc>
                      <a:txBody>
                        <a:bodyPr/>
                        <a:lstStyle/>
                        <a:p>
                          <a:endParaRPr lang="en-US"/>
                        </a:p>
                      </a:txBody>
                      <a:tcPr marL="68580" marR="68580" marT="0" marB="0" anchor="ctr">
                        <a:blipFill>
                          <a:blip r:embed="rId2"/>
                          <a:stretch>
                            <a:fillRect l="-472374" t="-185333" r="-101167" b="-805333"/>
                          </a:stretch>
                        </a:blipFill>
                      </a:tcPr>
                    </a:tc>
                    <a:tc>
                      <a:txBody>
                        <a:bodyPr/>
                        <a:lstStyle/>
                        <a:p>
                          <a:endParaRPr lang="en-US"/>
                        </a:p>
                      </a:txBody>
                      <a:tcPr marL="68580" marR="68580" marT="0" marB="0" anchor="ctr">
                        <a:blipFill>
                          <a:blip r:embed="rId2"/>
                          <a:stretch>
                            <a:fillRect l="-574609" t="-185333" r="-1563" b="-805333"/>
                          </a:stretch>
                        </a:blipFill>
                      </a:tcPr>
                    </a:tc>
                    <a:extLst>
                      <a:ext uri="{0D108BD9-81ED-4DB2-BD59-A6C34878D82A}">
                        <a16:rowId xmlns:a16="http://schemas.microsoft.com/office/drawing/2014/main" val="4150938417"/>
                      </a:ext>
                    </a:extLst>
                  </a:tr>
                  <a:tr h="453013">
                    <a:tc>
                      <a:txBody>
                        <a:bodyPr/>
                        <a:lstStyle/>
                        <a:p>
                          <a:pPr marL="0" marR="0" algn="ctr">
                            <a:lnSpc>
                              <a:spcPct val="115000"/>
                            </a:lnSpc>
                            <a:spcBef>
                              <a:spcPts val="0"/>
                            </a:spcBef>
                            <a:spcAft>
                              <a:spcPts val="0"/>
                            </a:spcAft>
                          </a:pPr>
                          <a:r>
                            <a:rPr lang="en-US" sz="1800">
                              <a:effectLst/>
                              <a:latin typeface="+mj-lt"/>
                            </a:rPr>
                            <a:t>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83128" t="-285333" r="-529218" b="-705333"/>
                          </a:stretch>
                        </a:blipFill>
                      </a:tcPr>
                    </a:tc>
                    <a:tc>
                      <a:txBody>
                        <a:bodyPr/>
                        <a:lstStyle/>
                        <a:p>
                          <a:endParaRPr lang="en-US"/>
                        </a:p>
                      </a:txBody>
                      <a:tcPr marL="68580" marR="68580" marT="0" marB="0" anchor="ctr">
                        <a:blipFill>
                          <a:blip r:embed="rId2"/>
                          <a:stretch>
                            <a:fillRect l="-173152" t="-285333" r="-400389" b="-705333"/>
                          </a:stretch>
                        </a:blipFill>
                      </a:tcPr>
                    </a:tc>
                    <a:tc>
                      <a:txBody>
                        <a:bodyPr/>
                        <a:lstStyle/>
                        <a:p>
                          <a:endParaRPr lang="en-US"/>
                        </a:p>
                      </a:txBody>
                      <a:tcPr marL="68580" marR="68580" marT="0" marB="0" anchor="ctr">
                        <a:blipFill>
                          <a:blip r:embed="rId2"/>
                          <a:stretch>
                            <a:fillRect l="-293724" t="-285333" r="-330544" b="-705333"/>
                          </a:stretch>
                        </a:blipFill>
                      </a:tcPr>
                    </a:tc>
                    <a:tc>
                      <a:txBody>
                        <a:bodyPr/>
                        <a:lstStyle/>
                        <a:p>
                          <a:endParaRPr lang="en-US"/>
                        </a:p>
                      </a:txBody>
                      <a:tcPr marL="68580" marR="68580" marT="0" marB="0" anchor="ctr">
                        <a:blipFill>
                          <a:blip r:embed="rId2"/>
                          <a:stretch>
                            <a:fillRect l="-344689" t="-285333" r="-189377" b="-705333"/>
                          </a:stretch>
                        </a:blipFill>
                      </a:tcPr>
                    </a:tc>
                    <a:tc>
                      <a:txBody>
                        <a:bodyPr/>
                        <a:lstStyle/>
                        <a:p>
                          <a:endParaRPr lang="en-US"/>
                        </a:p>
                      </a:txBody>
                      <a:tcPr marL="68580" marR="68580" marT="0" marB="0" anchor="ctr">
                        <a:blipFill>
                          <a:blip r:embed="rId2"/>
                          <a:stretch>
                            <a:fillRect l="-472374" t="-285333" r="-101167" b="-705333"/>
                          </a:stretch>
                        </a:blipFill>
                      </a:tcPr>
                    </a:tc>
                    <a:tc>
                      <a:txBody>
                        <a:bodyPr/>
                        <a:lstStyle/>
                        <a:p>
                          <a:endParaRPr lang="en-US"/>
                        </a:p>
                      </a:txBody>
                      <a:tcPr marL="68580" marR="68580" marT="0" marB="0" anchor="ctr">
                        <a:blipFill>
                          <a:blip r:embed="rId2"/>
                          <a:stretch>
                            <a:fillRect l="-574609" t="-285333" r="-1563" b="-705333"/>
                          </a:stretch>
                        </a:blipFill>
                      </a:tcPr>
                    </a:tc>
                    <a:extLst>
                      <a:ext uri="{0D108BD9-81ED-4DB2-BD59-A6C34878D82A}">
                        <a16:rowId xmlns:a16="http://schemas.microsoft.com/office/drawing/2014/main" val="4293317576"/>
                      </a:ext>
                    </a:extLst>
                  </a:tr>
                  <a:tr h="445320">
                    <a:tc>
                      <a:txBody>
                        <a:bodyPr/>
                        <a:lstStyle/>
                        <a:p>
                          <a:pPr marL="0" marR="0" algn="ctr">
                            <a:lnSpc>
                              <a:spcPct val="115000"/>
                            </a:lnSpc>
                            <a:spcBef>
                              <a:spcPts val="0"/>
                            </a:spcBef>
                            <a:spcAft>
                              <a:spcPts val="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3.229</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2.797</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2.913</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1.475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2.025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2.025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76628548"/>
                      </a:ext>
                    </a:extLst>
                  </a:tr>
                  <a:tr h="453013">
                    <a:tc>
                      <a:txBody>
                        <a:bodyPr/>
                        <a:lstStyle/>
                        <a:p>
                          <a:pPr marL="0" marR="0" algn="ctr">
                            <a:lnSpc>
                              <a:spcPct val="115000"/>
                            </a:lnSpc>
                            <a:spcBef>
                              <a:spcPts val="0"/>
                            </a:spcBef>
                            <a:spcAft>
                              <a:spcPts val="0"/>
                            </a:spcAft>
                          </a:pPr>
                          <a:r>
                            <a:rPr lang="en-US" sz="1800">
                              <a:effectLst/>
                              <a:latin typeface="+mj-lt"/>
                            </a:rPr>
                            <a:t>6</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2.804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2.428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2.526</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1.269</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1.748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1.748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73754796"/>
                      </a:ext>
                    </a:extLst>
                  </a:tr>
                  <a:tr h="460704">
                    <a:tc>
                      <a:txBody>
                        <a:bodyPr/>
                        <a:lstStyle/>
                        <a:p>
                          <a:pPr marL="0" marR="0" algn="ctr">
                            <a:lnSpc>
                              <a:spcPct val="115000"/>
                            </a:lnSpc>
                            <a:spcBef>
                              <a:spcPts val="0"/>
                            </a:spcBef>
                            <a:spcAft>
                              <a:spcPts val="0"/>
                            </a:spcAft>
                          </a:pPr>
                          <a:r>
                            <a:rPr lang="en-US" sz="1800">
                              <a:effectLst/>
                              <a:latin typeface="+mj-lt"/>
                            </a:rPr>
                            <a:t>2a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6.119</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5.299</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5.575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2.981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4.010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4.010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84542324"/>
                      </a:ext>
                    </a:extLst>
                  </a:tr>
                  <a:tr h="453013">
                    <a:tc>
                      <a:txBody>
                        <a:bodyPr/>
                        <a:lstStyle/>
                        <a:p>
                          <a:pPr marL="0" marR="0" algn="ctr">
                            <a:lnSpc>
                              <a:spcPct val="115000"/>
                            </a:lnSpc>
                            <a:spcBef>
                              <a:spcPts val="0"/>
                            </a:spcBef>
                            <a:spcAft>
                              <a:spcPts val="0"/>
                            </a:spcAft>
                          </a:pPr>
                          <a:r>
                            <a:rPr lang="en-US" sz="1800">
                              <a:effectLst/>
                              <a:latin typeface="+mj-lt"/>
                            </a:rPr>
                            <a:t>3a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83128" t="-691892" r="-529218" b="-313514"/>
                          </a:stretch>
                        </a:blipFill>
                      </a:tcPr>
                    </a:tc>
                    <a:tc>
                      <a:txBody>
                        <a:bodyPr/>
                        <a:lstStyle/>
                        <a:p>
                          <a:endParaRPr lang="en-US"/>
                        </a:p>
                      </a:txBody>
                      <a:tcPr marL="68580" marR="68580" marT="0" marB="0" anchor="ctr">
                        <a:blipFill>
                          <a:blip r:embed="rId2"/>
                          <a:stretch>
                            <a:fillRect l="-173152" t="-691892" r="-400389" b="-313514"/>
                          </a:stretch>
                        </a:blipFill>
                      </a:tcPr>
                    </a:tc>
                    <a:tc>
                      <a:txBody>
                        <a:bodyPr/>
                        <a:lstStyle/>
                        <a:p>
                          <a:pPr marL="0" marR="0" algn="ctr">
                            <a:lnSpc>
                              <a:spcPct val="115000"/>
                            </a:lnSpc>
                            <a:spcBef>
                              <a:spcPts val="0"/>
                            </a:spcBef>
                            <a:spcAft>
                              <a:spcPts val="0"/>
                            </a:spcAft>
                          </a:pPr>
                          <a:r>
                            <a:rPr lang="en-US" sz="1800">
                              <a:effectLst/>
                              <a:latin typeface="+mj-lt"/>
                            </a:rPr>
                            <a:t>4.011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2.074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2.825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2.825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091027"/>
                      </a:ext>
                    </a:extLst>
                  </a:tr>
                  <a:tr h="506861">
                    <a:tc>
                      <a:txBody>
                        <a:bodyPr/>
                        <a:lstStyle/>
                        <a:p>
                          <a:pPr marL="0" marR="0" algn="ctr">
                            <a:lnSpc>
                              <a:spcPct val="115000"/>
                            </a:lnSpc>
                            <a:spcBef>
                              <a:spcPts val="0"/>
                            </a:spcBef>
                            <a:spcAft>
                              <a:spcPts val="0"/>
                            </a:spcAft>
                          </a:pPr>
                          <a:r>
                            <a:rPr lang="en-US" sz="1800">
                              <a:effectLst/>
                              <a:latin typeface="+mj-lt"/>
                            </a:rPr>
                            <a:t>4a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4.302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3.726</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3.895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2.011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2.742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2.742</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8662852"/>
                      </a:ext>
                    </a:extLst>
                  </a:tr>
                  <a:tr h="399163">
                    <a:tc>
                      <a:txBody>
                        <a:bodyPr/>
                        <a:lstStyle/>
                        <a:p>
                          <a:pPr marL="0" marR="0" algn="ctr">
                            <a:lnSpc>
                              <a:spcPct val="115000"/>
                            </a:lnSpc>
                            <a:spcBef>
                              <a:spcPts val="0"/>
                            </a:spcBef>
                            <a:spcAft>
                              <a:spcPts val="0"/>
                            </a:spcAft>
                          </a:pPr>
                          <a:r>
                            <a:rPr lang="en-US" sz="1800">
                              <a:effectLst/>
                              <a:latin typeface="+mj-lt"/>
                            </a:rPr>
                            <a:t>4b</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4.018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3.48</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3.635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1.867</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2.550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2.550</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23862115"/>
                      </a:ext>
                    </a:extLst>
                  </a:tr>
                  <a:tr h="445320">
                    <a:tc>
                      <a:txBody>
                        <a:bodyPr/>
                        <a:lstStyle/>
                        <a:p>
                          <a:pPr marL="0" marR="0" algn="ctr">
                            <a:lnSpc>
                              <a:spcPct val="115000"/>
                            </a:lnSpc>
                            <a:spcBef>
                              <a:spcPts val="0"/>
                            </a:spcBef>
                            <a:spcAft>
                              <a:spcPts val="0"/>
                            </a:spcAft>
                          </a:pPr>
                          <a:r>
                            <a:rPr lang="en-US" sz="1800">
                              <a:effectLst/>
                              <a:latin typeface="+mj-lt"/>
                            </a:rPr>
                            <a:t>5a</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2.661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2.304</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2.396</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1.201</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1.655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mj-lt"/>
                            </a:rPr>
                            <a:t>1.655</a:t>
                          </a:r>
                          <a:endParaRPr lang="en-US" sz="18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75933588"/>
                      </a:ext>
                    </a:extLst>
                  </a:tr>
                </a:tbl>
              </a:graphicData>
            </a:graphic>
          </p:graphicFrame>
        </mc:Fallback>
      </mc:AlternateContent>
    </p:spTree>
    <p:extLst>
      <p:ext uri="{BB962C8B-B14F-4D97-AF65-F5344CB8AC3E}">
        <p14:creationId xmlns:p14="http://schemas.microsoft.com/office/powerpoint/2010/main" val="2666913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9580" y="307029"/>
            <a:ext cx="10984832" cy="1325563"/>
          </a:xfrm>
        </p:spPr>
        <p:txBody>
          <a:bodyPr/>
          <a:lstStyle/>
          <a:p>
            <a:r>
              <a:rPr lang="en-US" smtClean="0"/>
              <a:t>CHỌN THIẾT BỊ BẢO VỆ XUẤT TUYẾN TRUNG ÁP</a:t>
            </a:r>
            <a:endParaRPr lang="en-US" dirty="0"/>
          </a:p>
        </p:txBody>
      </p:sp>
      <p:sp>
        <p:nvSpPr>
          <p:cNvPr id="5" name="Content Placeholder 4"/>
          <p:cNvSpPr>
            <a:spLocks noGrp="1"/>
          </p:cNvSpPr>
          <p:nvPr>
            <p:ph sz="half" idx="1"/>
          </p:nvPr>
        </p:nvSpPr>
        <p:spPr/>
        <p:txBody>
          <a:bodyPr>
            <a:normAutofit/>
          </a:bodyPr>
          <a:lstStyle/>
          <a:p>
            <a:pPr algn="just"/>
            <a:r>
              <a:rPr lang="en-US" smtClean="0"/>
              <a:t>MBA phân phối</a:t>
            </a:r>
            <a:endParaRPr lang="en-US" dirty="0" smtClean="0"/>
          </a:p>
          <a:p>
            <a:pPr marL="457200" lvl="1" indent="0">
              <a:buNone/>
            </a:pPr>
            <a:endParaRPr lang="en-US" dirty="0"/>
          </a:p>
        </p:txBody>
      </p:sp>
      <p:sp>
        <p:nvSpPr>
          <p:cNvPr id="6" name="Content Placeholder 5"/>
          <p:cNvSpPr>
            <a:spLocks noGrp="1"/>
          </p:cNvSpPr>
          <p:nvPr>
            <p:ph sz="half" idx="2"/>
          </p:nvPr>
        </p:nvSpPr>
        <p:spPr>
          <a:xfrm>
            <a:off x="6599148" y="1825625"/>
            <a:ext cx="5290230" cy="4351338"/>
          </a:xfrm>
        </p:spPr>
        <p:txBody>
          <a:bodyPr>
            <a:normAutofit/>
          </a:bodyPr>
          <a:lstStyle/>
          <a:p>
            <a:pPr algn="just"/>
            <a:r>
              <a:rPr lang="en-US" smtClean="0"/>
              <a:t>Bảo vệ MBA phân phối bằng FCO</a:t>
            </a:r>
            <a:endParaRPr lang="en-US"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3760972506"/>
                  </p:ext>
                </p:extLst>
              </p:nvPr>
            </p:nvGraphicFramePr>
            <p:xfrm>
              <a:off x="112296" y="2256416"/>
              <a:ext cx="5970323" cy="3873246"/>
            </p:xfrm>
            <a:graphic>
              <a:graphicData uri="http://schemas.openxmlformats.org/drawingml/2006/table">
                <a:tbl>
                  <a:tblPr firstRow="1" firstCol="1" bandRow="1">
                    <a:tableStyleId>{5C22544A-7EE6-4342-B048-85BDC9FD1C3A}</a:tableStyleId>
                  </a:tblPr>
                  <a:tblGrid>
                    <a:gridCol w="614293">
                      <a:extLst>
                        <a:ext uri="{9D8B030D-6E8A-4147-A177-3AD203B41FA5}">
                          <a16:colId xmlns:a16="http://schemas.microsoft.com/office/drawing/2014/main" val="3177808227"/>
                        </a:ext>
                      </a:extLst>
                    </a:gridCol>
                    <a:gridCol w="881460">
                      <a:extLst>
                        <a:ext uri="{9D8B030D-6E8A-4147-A177-3AD203B41FA5}">
                          <a16:colId xmlns:a16="http://schemas.microsoft.com/office/drawing/2014/main" val="2086884230"/>
                        </a:ext>
                      </a:extLst>
                    </a:gridCol>
                    <a:gridCol w="603506">
                      <a:extLst>
                        <a:ext uri="{9D8B030D-6E8A-4147-A177-3AD203B41FA5}">
                          <a16:colId xmlns:a16="http://schemas.microsoft.com/office/drawing/2014/main" val="2843571937"/>
                        </a:ext>
                      </a:extLst>
                    </a:gridCol>
                    <a:gridCol w="554641">
                      <a:extLst>
                        <a:ext uri="{9D8B030D-6E8A-4147-A177-3AD203B41FA5}">
                          <a16:colId xmlns:a16="http://schemas.microsoft.com/office/drawing/2014/main" val="1930371494"/>
                        </a:ext>
                      </a:extLst>
                    </a:gridCol>
                    <a:gridCol w="547660">
                      <a:extLst>
                        <a:ext uri="{9D8B030D-6E8A-4147-A177-3AD203B41FA5}">
                          <a16:colId xmlns:a16="http://schemas.microsoft.com/office/drawing/2014/main" val="2613264794"/>
                        </a:ext>
                      </a:extLst>
                    </a:gridCol>
                    <a:gridCol w="614293">
                      <a:extLst>
                        <a:ext uri="{9D8B030D-6E8A-4147-A177-3AD203B41FA5}">
                          <a16:colId xmlns:a16="http://schemas.microsoft.com/office/drawing/2014/main" val="134924281"/>
                        </a:ext>
                      </a:extLst>
                    </a:gridCol>
                    <a:gridCol w="593975">
                      <a:extLst>
                        <a:ext uri="{9D8B030D-6E8A-4147-A177-3AD203B41FA5}">
                          <a16:colId xmlns:a16="http://schemas.microsoft.com/office/drawing/2014/main" val="1578957909"/>
                        </a:ext>
                      </a:extLst>
                    </a:gridCol>
                    <a:gridCol w="533077">
                      <a:extLst>
                        <a:ext uri="{9D8B030D-6E8A-4147-A177-3AD203B41FA5}">
                          <a16:colId xmlns:a16="http://schemas.microsoft.com/office/drawing/2014/main" val="3039282469"/>
                        </a:ext>
                      </a:extLst>
                    </a:gridCol>
                    <a:gridCol w="1027418">
                      <a:extLst>
                        <a:ext uri="{9D8B030D-6E8A-4147-A177-3AD203B41FA5}">
                          <a16:colId xmlns:a16="http://schemas.microsoft.com/office/drawing/2014/main" val="1226784784"/>
                        </a:ext>
                      </a:extLst>
                    </a:gridCol>
                  </a:tblGrid>
                  <a:tr h="227830">
                    <a:tc rowSpan="2">
                      <a:txBody>
                        <a:bodyPr/>
                        <a:lstStyle/>
                        <a:p>
                          <a:pPr marL="0" marR="0" algn="ctr">
                            <a:lnSpc>
                              <a:spcPct val="115000"/>
                            </a:lnSpc>
                            <a:spcBef>
                              <a:spcPts val="0"/>
                            </a:spcBef>
                            <a:spcAft>
                              <a:spcPts val="0"/>
                            </a:spcAft>
                          </a:pPr>
                          <a:r>
                            <a:rPr lang="en-US" sz="1300">
                              <a:effectLst/>
                              <a:latin typeface="+mj-lt"/>
                            </a:rPr>
                            <a:t>Thanh cái</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𝐒</m:t>
                                    </m:r>
                                  </m:e>
                                  <m:sub>
                                    <m:r>
                                      <a:rPr lang="en-US" sz="1300">
                                        <a:effectLst/>
                                        <a:latin typeface="Cambria Math" panose="02040503050406030204" pitchFamily="18" charset="0"/>
                                      </a:rPr>
                                      <m:t>𝐩𝐡</m:t>
                                    </m:r>
                                    <m:r>
                                      <a:rPr lang="en-US" sz="1300">
                                        <a:effectLst/>
                                        <a:latin typeface="Cambria Math" panose="02040503050406030204" pitchFamily="18" charset="0"/>
                                      </a:rPr>
                                      <m:t>ụ_</m:t>
                                    </m:r>
                                    <m:r>
                                      <a:rPr lang="en-US" sz="1300">
                                        <a:effectLst/>
                                        <a:latin typeface="Cambria Math" panose="02040503050406030204" pitchFamily="18" charset="0"/>
                                      </a:rPr>
                                      <m:t>𝐭</m:t>
                                    </m:r>
                                    <m:r>
                                      <a:rPr lang="en-US" sz="1300">
                                        <a:effectLst/>
                                        <a:latin typeface="Cambria Math" panose="02040503050406030204" pitchFamily="18" charset="0"/>
                                      </a:rPr>
                                      <m:t>ả</m:t>
                                    </m:r>
                                    <m:r>
                                      <a:rPr lang="en-US" sz="1300">
                                        <a:effectLst/>
                                        <a:latin typeface="Cambria Math" panose="02040503050406030204" pitchFamily="18" charset="0"/>
                                      </a:rPr>
                                      <m:t>𝐢</m:t>
                                    </m:r>
                                    <m:r>
                                      <a:rPr lang="en-US" sz="1300">
                                        <a:effectLst/>
                                        <a:latin typeface="Cambria Math" panose="02040503050406030204" pitchFamily="18" charset="0"/>
                                      </a:rPr>
                                      <m:t>_</m:t>
                                    </m:r>
                                    <m:r>
                                      <a:rPr lang="en-US" sz="1300">
                                        <a:effectLst/>
                                        <a:latin typeface="Cambria Math" panose="02040503050406030204" pitchFamily="18" charset="0"/>
                                      </a:rPr>
                                      <m:t>𝐦𝐚𝐱</m:t>
                                    </m:r>
                                  </m:sub>
                                </m:sSub>
                              </m:oMath>
                            </m:oMathPara>
                          </a14:m>
                          <a:endParaRPr lang="en-US" sz="1300">
                            <a:effectLst/>
                            <a:latin typeface="+mj-lt"/>
                          </a:endParaRPr>
                        </a:p>
                        <a:p>
                          <a:pPr marL="0" marR="0" algn="ctr">
                            <a:lnSpc>
                              <a:spcPct val="115000"/>
                            </a:lnSpc>
                            <a:spcBef>
                              <a:spcPts val="0"/>
                            </a:spcBef>
                            <a:spcAft>
                              <a:spcPts val="0"/>
                            </a:spcAft>
                          </a:pPr>
                          <a:r>
                            <a:rPr lang="en-US" sz="1300">
                              <a:effectLst/>
                              <a:latin typeface="+mj-lt"/>
                            </a:rPr>
                            <a:t>(kVA)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𝐒</m:t>
                                    </m:r>
                                  </m:e>
                                  <m:sub>
                                    <m:r>
                                      <a:rPr lang="en-US" sz="1300">
                                        <a:effectLst/>
                                        <a:latin typeface="Cambria Math" panose="02040503050406030204" pitchFamily="18" charset="0"/>
                                      </a:rPr>
                                      <m:t>𝐌𝐁𝐀</m:t>
                                    </m:r>
                                  </m:sub>
                                </m:sSub>
                              </m:oMath>
                            </m:oMathPara>
                          </a14:m>
                          <a:endParaRPr lang="en-US" sz="1300">
                            <a:effectLst/>
                            <a:latin typeface="+mj-lt"/>
                          </a:endParaRPr>
                        </a:p>
                        <a:p>
                          <a:pPr marL="0" marR="0" algn="ctr">
                            <a:lnSpc>
                              <a:spcPct val="115000"/>
                            </a:lnSpc>
                            <a:spcBef>
                              <a:spcPts val="0"/>
                            </a:spcBef>
                            <a:spcAft>
                              <a:spcPts val="0"/>
                            </a:spcAft>
                          </a:pPr>
                          <a:r>
                            <a:rPr lang="en-US" sz="1300">
                              <a:effectLst/>
                              <a:latin typeface="+mj-lt"/>
                            </a:rPr>
                            <a:t>(kVA)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15000"/>
                            </a:lnSpc>
                            <a:spcBef>
                              <a:spcPts val="0"/>
                            </a:spcBef>
                            <a:spcAft>
                              <a:spcPts val="0"/>
                            </a:spcAft>
                          </a:pPr>
                          <a:r>
                            <a:rPr lang="en-US" sz="1300">
                              <a:effectLst/>
                              <a:latin typeface="+mj-lt"/>
                            </a:rPr>
                            <a:t>Cấp điện áp</a:t>
                          </a:r>
                        </a:p>
                        <a:p>
                          <a:pPr marL="0" marR="0" algn="ctr">
                            <a:lnSpc>
                              <a:spcPct val="115000"/>
                            </a:lnSpc>
                            <a:spcBef>
                              <a:spcPts val="0"/>
                            </a:spcBef>
                            <a:spcAft>
                              <a:spcPts val="0"/>
                            </a:spcAft>
                          </a:pPr>
                          <a:r>
                            <a:rPr lang="en-US" sz="1300">
                              <a:effectLst/>
                              <a:latin typeface="+mj-lt"/>
                            </a:rPr>
                            <a:t>(kV)</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15000"/>
                            </a:lnSpc>
                            <a:spcBef>
                              <a:spcPts val="0"/>
                            </a:spcBef>
                            <a:spcAft>
                              <a:spcPts val="0"/>
                            </a:spcAft>
                          </a:pPr>
                          <a:r>
                            <a:rPr lang="en-US" sz="1300">
                              <a:effectLst/>
                              <a:latin typeface="+mj-lt"/>
                            </a:rPr>
                            <a:t>Số lượng</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0"/>
                            </a:spcAft>
                          </a:pPr>
                          <a:r>
                            <a:rPr lang="en-US" sz="1300">
                              <a:effectLst/>
                            </a:rPr>
                            <a:t>Tổn hao (W)</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rowSpan="2">
                      <a:txBody>
                        <a:bodyPr/>
                        <a:lstStyle/>
                        <a:p>
                          <a:pPr marL="0" marR="0" algn="ctr">
                            <a:lnSpc>
                              <a:spcPct val="115000"/>
                            </a:lnSpc>
                            <a:spcBef>
                              <a:spcPts val="0"/>
                            </a:spcBef>
                            <a:spcAft>
                              <a:spcPts val="0"/>
                            </a:spcAft>
                          </a:pPr>
                          <a:r>
                            <a:rPr lang="en-US" sz="1300">
                              <a:effectLst/>
                              <a:latin typeface="+mj-lt"/>
                            </a:rPr>
                            <a:t>Dòng không tải </a:t>
                          </a:r>
                          <a14:m>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𝐈</m:t>
                                  </m:r>
                                </m:e>
                                <m:sub>
                                  <m:r>
                                    <a:rPr lang="en-US" sz="1300">
                                      <a:effectLst/>
                                      <a:latin typeface="Cambria Math" panose="02040503050406030204" pitchFamily="18" charset="0"/>
                                    </a:rPr>
                                    <m:t>𝟎</m:t>
                                  </m:r>
                                </m:sub>
                              </m:sSub>
                            </m:oMath>
                          </a14:m>
                          <a:endParaRPr lang="en-US" sz="1300">
                            <a:effectLst/>
                            <a:latin typeface="+mj-lt"/>
                          </a:endParaRPr>
                        </a:p>
                        <a:p>
                          <a:pPr marL="0" marR="0" algn="ctr">
                            <a:lnSpc>
                              <a:spcPct val="115000"/>
                            </a:lnSpc>
                            <a:spcBef>
                              <a:spcPts val="0"/>
                            </a:spcBef>
                            <a:spcAft>
                              <a:spcPts val="0"/>
                            </a:spcAft>
                          </a:pPr>
                          <a:r>
                            <a:rPr lang="en-US" sz="1300">
                              <a:effectLst/>
                              <a:latin typeface="+mj-lt"/>
                            </a:rPr>
                            <a:t>(%)</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15000"/>
                            </a:lnSpc>
                            <a:spcBef>
                              <a:spcPts val="0"/>
                            </a:spcBef>
                            <a:spcAft>
                              <a:spcPts val="0"/>
                            </a:spcAft>
                          </a:pPr>
                          <a:r>
                            <a:rPr lang="en-US" sz="1300">
                              <a:effectLst/>
                              <a:latin typeface="+mj-lt"/>
                            </a:rPr>
                            <a:t>Điện áp ngắn mạch </a:t>
                          </a:r>
                          <a14:m>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𝐔</m:t>
                                  </m:r>
                                </m:e>
                                <m:sub>
                                  <m:r>
                                    <a:rPr lang="en-US" sz="1300">
                                      <a:effectLst/>
                                      <a:latin typeface="Cambria Math" panose="02040503050406030204" pitchFamily="18" charset="0"/>
                                    </a:rPr>
                                    <m:t>𝐍</m:t>
                                  </m:r>
                                </m:sub>
                              </m:sSub>
                            </m:oMath>
                          </a14:m>
                          <a:endParaRPr lang="en-US" sz="1300">
                            <a:effectLst/>
                            <a:latin typeface="+mj-lt"/>
                          </a:endParaRPr>
                        </a:p>
                        <a:p>
                          <a:pPr marL="0" marR="0" algn="ctr">
                            <a:lnSpc>
                              <a:spcPct val="115000"/>
                            </a:lnSpc>
                            <a:spcBef>
                              <a:spcPts val="0"/>
                            </a:spcBef>
                            <a:spcAft>
                              <a:spcPts val="0"/>
                            </a:spcAft>
                          </a:pPr>
                          <a:r>
                            <a:rPr lang="en-US" sz="1300">
                              <a:effectLst/>
                              <a:latin typeface="+mj-lt"/>
                            </a:rPr>
                            <a:t>(%)</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04765734"/>
                      </a:ext>
                    </a:extLst>
                  </a:tr>
                  <a:tr h="91127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just">
                            <a:lnSpc>
                              <a:spcPct val="115000"/>
                            </a:lnSpc>
                            <a:spcBef>
                              <a:spcPts val="0"/>
                            </a:spcBef>
                            <a:spcAft>
                              <a:spcPts val="0"/>
                            </a:spcAft>
                          </a:pPr>
                          <a:r>
                            <a:rPr lang="en-US" sz="1300">
                              <a:effectLst/>
                              <a:latin typeface="+mj-lt"/>
                            </a:rPr>
                            <a:t>Không tải</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𝐏</m:t>
                                    </m:r>
                                  </m:e>
                                  <m:sub>
                                    <m:r>
                                      <a:rPr lang="en-US" sz="1300">
                                        <a:effectLst/>
                                        <a:latin typeface="Cambria Math" panose="02040503050406030204" pitchFamily="18" charset="0"/>
                                      </a:rPr>
                                      <m:t>𝟎</m:t>
                                    </m:r>
                                  </m:sub>
                                </m:sSub>
                              </m:oMath>
                            </m:oMathPara>
                          </a14:m>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1300">
                              <a:effectLst/>
                              <a:latin typeface="+mj-lt"/>
                            </a:rPr>
                            <a:t>Ngắn mạch</a:t>
                          </a:r>
                        </a:p>
                        <a:p>
                          <a:pPr marL="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300" i="1">
                                        <a:effectLst/>
                                        <a:latin typeface="Cambria Math" panose="02040503050406030204" pitchFamily="18" charset="0"/>
                                      </a:rPr>
                                    </m:ctrlPr>
                                  </m:sSubPr>
                                  <m:e>
                                    <m:r>
                                      <a:rPr lang="en-US" sz="1300">
                                        <a:effectLst/>
                                        <a:latin typeface="Cambria Math" panose="02040503050406030204" pitchFamily="18" charset="0"/>
                                      </a:rPr>
                                      <m:t>𝐏</m:t>
                                    </m:r>
                                  </m:e>
                                  <m:sub>
                                    <m:r>
                                      <a:rPr lang="en-US" sz="1300">
                                        <a:effectLst/>
                                        <a:latin typeface="Cambria Math" panose="02040503050406030204" pitchFamily="18" charset="0"/>
                                      </a:rPr>
                                      <m:t>𝐤</m:t>
                                    </m:r>
                                  </m:sub>
                                </m:sSub>
                              </m:oMath>
                            </m:oMathPara>
                          </a14:m>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36365264"/>
                      </a:ext>
                    </a:extLst>
                  </a:tr>
                  <a:tr h="455660">
                    <a:tc>
                      <a:txBody>
                        <a:bodyPr/>
                        <a:lstStyle/>
                        <a:p>
                          <a:pPr marL="0" marR="0" algn="ctr">
                            <a:lnSpc>
                              <a:spcPct val="115000"/>
                            </a:lnSpc>
                            <a:spcBef>
                              <a:spcPts val="0"/>
                            </a:spcBef>
                            <a:spcAft>
                              <a:spcPts val="0"/>
                            </a:spcAft>
                          </a:pPr>
                          <a:r>
                            <a:rPr lang="en-US" sz="1300">
                              <a:effectLst/>
                              <a:latin typeface="+mj-lt"/>
                            </a:rPr>
                            <a:t>2a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1250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1720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12910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5.5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54739041"/>
                      </a:ext>
                    </a:extLst>
                  </a:tr>
                  <a:tr h="455660">
                    <a:tc>
                      <a:txBody>
                        <a:bodyPr/>
                        <a:lstStyle/>
                        <a:p>
                          <a:pPr marL="0" marR="0" algn="ctr">
                            <a:lnSpc>
                              <a:spcPct val="115000"/>
                            </a:lnSpc>
                            <a:spcBef>
                              <a:spcPts val="0"/>
                            </a:spcBef>
                            <a:spcAft>
                              <a:spcPts val="0"/>
                            </a:spcAft>
                          </a:pPr>
                          <a:r>
                            <a:rPr lang="en-US" sz="1300">
                              <a:effectLst/>
                              <a:latin typeface="+mj-lt"/>
                            </a:rPr>
                            <a:t>3a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1300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1600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2100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15700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5.5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7722813"/>
                      </a:ext>
                    </a:extLst>
                  </a:tr>
                  <a:tr h="455660">
                    <a:tc>
                      <a:txBody>
                        <a:bodyPr/>
                        <a:lstStyle/>
                        <a:p>
                          <a:pPr marL="0" marR="0" algn="ctr">
                            <a:lnSpc>
                              <a:spcPct val="115000"/>
                            </a:lnSpc>
                            <a:spcBef>
                              <a:spcPts val="0"/>
                            </a:spcBef>
                            <a:spcAft>
                              <a:spcPts val="0"/>
                            </a:spcAft>
                          </a:pPr>
                          <a:r>
                            <a:rPr lang="en-US" sz="1300">
                              <a:effectLst/>
                              <a:latin typeface="+mj-lt"/>
                            </a:rPr>
                            <a:t>4a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1000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1250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1720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12910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5.5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19090982"/>
                      </a:ext>
                    </a:extLst>
                  </a:tr>
                  <a:tr h="455660">
                    <a:tc>
                      <a:txBody>
                        <a:bodyPr/>
                        <a:lstStyle/>
                        <a:p>
                          <a:pPr marL="0" marR="0" algn="ctr">
                            <a:lnSpc>
                              <a:spcPct val="115000"/>
                            </a:lnSpc>
                            <a:spcBef>
                              <a:spcPts val="0"/>
                            </a:spcBef>
                            <a:spcAft>
                              <a:spcPts val="0"/>
                            </a:spcAft>
                          </a:pPr>
                          <a:r>
                            <a:rPr lang="en-US" sz="1300">
                              <a:effectLst/>
                              <a:latin typeface="+mj-lt"/>
                            </a:rPr>
                            <a:t>4b</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1000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1250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1720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12910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5.5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01777174"/>
                      </a:ext>
                    </a:extLst>
                  </a:tr>
                  <a:tr h="455660">
                    <a:tc>
                      <a:txBody>
                        <a:bodyPr/>
                        <a:lstStyle/>
                        <a:p>
                          <a:pPr marL="0" marR="0" algn="ctr">
                            <a:lnSpc>
                              <a:spcPct val="115000"/>
                            </a:lnSpc>
                            <a:spcBef>
                              <a:spcPts val="0"/>
                            </a:spcBef>
                            <a:spcAft>
                              <a:spcPts val="0"/>
                            </a:spcAft>
                          </a:pPr>
                          <a:r>
                            <a:rPr lang="en-US" sz="1300">
                              <a:effectLst/>
                              <a:latin typeface="+mj-lt"/>
                            </a:rPr>
                            <a:t>5a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1900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2000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2720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18800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0.9</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6</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63461748"/>
                      </a:ext>
                    </a:extLst>
                  </a:tr>
                  <a:tr h="455660">
                    <a:tc>
                      <a:txBody>
                        <a:bodyPr/>
                        <a:lstStyle/>
                        <a:p>
                          <a:pPr marL="0" marR="0" algn="ctr">
                            <a:lnSpc>
                              <a:spcPct val="115000"/>
                            </a:lnSpc>
                            <a:spcBef>
                              <a:spcPts val="0"/>
                            </a:spcBef>
                            <a:spcAft>
                              <a:spcPts val="0"/>
                            </a:spcAft>
                          </a:pPr>
                          <a:r>
                            <a:rPr lang="en-US" sz="1300">
                              <a:effectLst/>
                              <a:latin typeface="+mj-lt"/>
                            </a:rPr>
                            <a:t>6</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700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750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6680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4.5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8574047"/>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760972506"/>
                  </p:ext>
                </p:extLst>
              </p:nvPr>
            </p:nvGraphicFramePr>
            <p:xfrm>
              <a:off x="112296" y="2256416"/>
              <a:ext cx="5970323" cy="3873246"/>
            </p:xfrm>
            <a:graphic>
              <a:graphicData uri="http://schemas.openxmlformats.org/drawingml/2006/table">
                <a:tbl>
                  <a:tblPr firstRow="1" firstCol="1" bandRow="1">
                    <a:tableStyleId>{5C22544A-7EE6-4342-B048-85BDC9FD1C3A}</a:tableStyleId>
                  </a:tblPr>
                  <a:tblGrid>
                    <a:gridCol w="614293">
                      <a:extLst>
                        <a:ext uri="{9D8B030D-6E8A-4147-A177-3AD203B41FA5}">
                          <a16:colId xmlns:a16="http://schemas.microsoft.com/office/drawing/2014/main" val="3177808227"/>
                        </a:ext>
                      </a:extLst>
                    </a:gridCol>
                    <a:gridCol w="881460">
                      <a:extLst>
                        <a:ext uri="{9D8B030D-6E8A-4147-A177-3AD203B41FA5}">
                          <a16:colId xmlns:a16="http://schemas.microsoft.com/office/drawing/2014/main" val="2086884230"/>
                        </a:ext>
                      </a:extLst>
                    </a:gridCol>
                    <a:gridCol w="603506">
                      <a:extLst>
                        <a:ext uri="{9D8B030D-6E8A-4147-A177-3AD203B41FA5}">
                          <a16:colId xmlns:a16="http://schemas.microsoft.com/office/drawing/2014/main" val="2843571937"/>
                        </a:ext>
                      </a:extLst>
                    </a:gridCol>
                    <a:gridCol w="554641">
                      <a:extLst>
                        <a:ext uri="{9D8B030D-6E8A-4147-A177-3AD203B41FA5}">
                          <a16:colId xmlns:a16="http://schemas.microsoft.com/office/drawing/2014/main" val="1930371494"/>
                        </a:ext>
                      </a:extLst>
                    </a:gridCol>
                    <a:gridCol w="547660">
                      <a:extLst>
                        <a:ext uri="{9D8B030D-6E8A-4147-A177-3AD203B41FA5}">
                          <a16:colId xmlns:a16="http://schemas.microsoft.com/office/drawing/2014/main" val="2613264794"/>
                        </a:ext>
                      </a:extLst>
                    </a:gridCol>
                    <a:gridCol w="614293">
                      <a:extLst>
                        <a:ext uri="{9D8B030D-6E8A-4147-A177-3AD203B41FA5}">
                          <a16:colId xmlns:a16="http://schemas.microsoft.com/office/drawing/2014/main" val="134924281"/>
                        </a:ext>
                      </a:extLst>
                    </a:gridCol>
                    <a:gridCol w="593975">
                      <a:extLst>
                        <a:ext uri="{9D8B030D-6E8A-4147-A177-3AD203B41FA5}">
                          <a16:colId xmlns:a16="http://schemas.microsoft.com/office/drawing/2014/main" val="1578957909"/>
                        </a:ext>
                      </a:extLst>
                    </a:gridCol>
                    <a:gridCol w="533077">
                      <a:extLst>
                        <a:ext uri="{9D8B030D-6E8A-4147-A177-3AD203B41FA5}">
                          <a16:colId xmlns:a16="http://schemas.microsoft.com/office/drawing/2014/main" val="3039282469"/>
                        </a:ext>
                      </a:extLst>
                    </a:gridCol>
                    <a:gridCol w="1027418">
                      <a:extLst>
                        <a:ext uri="{9D8B030D-6E8A-4147-A177-3AD203B41FA5}">
                          <a16:colId xmlns:a16="http://schemas.microsoft.com/office/drawing/2014/main" val="1226784784"/>
                        </a:ext>
                      </a:extLst>
                    </a:gridCol>
                  </a:tblGrid>
                  <a:tr h="227838">
                    <a:tc rowSpan="2">
                      <a:txBody>
                        <a:bodyPr/>
                        <a:lstStyle/>
                        <a:p>
                          <a:pPr marL="0" marR="0" algn="ctr">
                            <a:lnSpc>
                              <a:spcPct val="115000"/>
                            </a:lnSpc>
                            <a:spcBef>
                              <a:spcPts val="0"/>
                            </a:spcBef>
                            <a:spcAft>
                              <a:spcPts val="0"/>
                            </a:spcAft>
                          </a:pPr>
                          <a:r>
                            <a:rPr lang="en-US" sz="1300">
                              <a:effectLst/>
                              <a:latin typeface="+mj-lt"/>
                            </a:rPr>
                            <a:t>Thanh cái</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rowSpan="2">
                      <a:txBody>
                        <a:bodyPr/>
                        <a:lstStyle/>
                        <a:p>
                          <a:endParaRPr lang="en-US"/>
                        </a:p>
                      </a:txBody>
                      <a:tcPr marL="68580" marR="68580" marT="0" marB="0" anchor="ctr">
                        <a:blipFill>
                          <a:blip r:embed="rId3"/>
                          <a:stretch>
                            <a:fillRect l="-70345" t="-2674" r="-508966" b="-247059"/>
                          </a:stretch>
                        </a:blipFill>
                      </a:tcPr>
                    </a:tc>
                    <a:tc rowSpan="2">
                      <a:txBody>
                        <a:bodyPr/>
                        <a:lstStyle/>
                        <a:p>
                          <a:endParaRPr lang="en-US"/>
                        </a:p>
                      </a:txBody>
                      <a:tcPr marL="68580" marR="68580" marT="0" marB="0" anchor="ctr">
                        <a:blipFill>
                          <a:blip r:embed="rId3"/>
                          <a:stretch>
                            <a:fillRect l="-249495" t="-2674" r="-645455" b="-247059"/>
                          </a:stretch>
                        </a:blipFill>
                      </a:tcPr>
                    </a:tc>
                    <a:tc rowSpan="2">
                      <a:txBody>
                        <a:bodyPr/>
                        <a:lstStyle/>
                        <a:p>
                          <a:pPr marL="0" marR="0" algn="ctr">
                            <a:lnSpc>
                              <a:spcPct val="115000"/>
                            </a:lnSpc>
                            <a:spcBef>
                              <a:spcPts val="0"/>
                            </a:spcBef>
                            <a:spcAft>
                              <a:spcPts val="0"/>
                            </a:spcAft>
                          </a:pPr>
                          <a:r>
                            <a:rPr lang="en-US" sz="1300">
                              <a:effectLst/>
                              <a:latin typeface="+mj-lt"/>
                            </a:rPr>
                            <a:t>Cấp điện áp</a:t>
                          </a:r>
                        </a:p>
                        <a:p>
                          <a:pPr marL="0" marR="0" algn="ctr">
                            <a:lnSpc>
                              <a:spcPct val="115000"/>
                            </a:lnSpc>
                            <a:spcBef>
                              <a:spcPts val="0"/>
                            </a:spcBef>
                            <a:spcAft>
                              <a:spcPts val="0"/>
                            </a:spcAft>
                          </a:pPr>
                          <a:r>
                            <a:rPr lang="en-US" sz="1300">
                              <a:effectLst/>
                              <a:latin typeface="+mj-lt"/>
                            </a:rPr>
                            <a:t>(kV)</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15000"/>
                            </a:lnSpc>
                            <a:spcBef>
                              <a:spcPts val="0"/>
                            </a:spcBef>
                            <a:spcAft>
                              <a:spcPts val="0"/>
                            </a:spcAft>
                          </a:pPr>
                          <a:r>
                            <a:rPr lang="en-US" sz="1300">
                              <a:effectLst/>
                              <a:latin typeface="+mj-lt"/>
                            </a:rPr>
                            <a:t>Số lượng</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0"/>
                            </a:spcAft>
                          </a:pPr>
                          <a:r>
                            <a:rPr lang="en-US" sz="1300">
                              <a:effectLst/>
                            </a:rPr>
                            <a:t>Tổn hao (W)</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rowSpan="2">
                      <a:txBody>
                        <a:bodyPr/>
                        <a:lstStyle/>
                        <a:p>
                          <a:endParaRPr lang="en-US"/>
                        </a:p>
                      </a:txBody>
                      <a:tcPr marL="68580" marR="68580" marT="0" marB="0" anchor="ctr">
                        <a:blipFill>
                          <a:blip r:embed="rId3"/>
                          <a:stretch>
                            <a:fillRect l="-833333" t="-2674" r="-198851" b="-247059"/>
                          </a:stretch>
                        </a:blipFill>
                      </a:tcPr>
                    </a:tc>
                    <a:tc rowSpan="2">
                      <a:txBody>
                        <a:bodyPr/>
                        <a:lstStyle/>
                        <a:p>
                          <a:endParaRPr lang="en-US"/>
                        </a:p>
                      </a:txBody>
                      <a:tcPr marL="68580" marR="68580" marT="0" marB="0" anchor="ctr">
                        <a:blipFill>
                          <a:blip r:embed="rId3"/>
                          <a:stretch>
                            <a:fillRect l="-480473" t="-2674" r="-2367" b="-247059"/>
                          </a:stretch>
                        </a:blipFill>
                      </a:tcPr>
                    </a:tc>
                    <a:extLst>
                      <a:ext uri="{0D108BD9-81ED-4DB2-BD59-A6C34878D82A}">
                        <a16:rowId xmlns:a16="http://schemas.microsoft.com/office/drawing/2014/main" val="604765734"/>
                      </a:ext>
                    </a:extLst>
                  </a:tr>
                  <a:tr h="91135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endParaRPr lang="en-US"/>
                        </a:p>
                      </a:txBody>
                      <a:tcPr marL="68580" marR="68580" marT="0" marB="0" anchor="ctr">
                        <a:blipFill>
                          <a:blip r:embed="rId3"/>
                          <a:stretch>
                            <a:fillRect l="-527000" t="-28000" r="-358000" b="-308000"/>
                          </a:stretch>
                        </a:blipFill>
                      </a:tcPr>
                    </a:tc>
                    <a:tc>
                      <a:txBody>
                        <a:bodyPr/>
                        <a:lstStyle/>
                        <a:p>
                          <a:endParaRPr lang="en-US"/>
                        </a:p>
                      </a:txBody>
                      <a:tcPr marL="68580" marR="68580" marT="0" marB="0" anchor="ctr">
                        <a:blipFill>
                          <a:blip r:embed="rId3"/>
                          <a:stretch>
                            <a:fillRect l="-639796" t="-28000" r="-265306" b="-308000"/>
                          </a:stretch>
                        </a:blip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36365264"/>
                      </a:ext>
                    </a:extLst>
                  </a:tr>
                  <a:tr h="455676">
                    <a:tc>
                      <a:txBody>
                        <a:bodyPr/>
                        <a:lstStyle/>
                        <a:p>
                          <a:pPr marL="0" marR="0" algn="ctr">
                            <a:lnSpc>
                              <a:spcPct val="115000"/>
                            </a:lnSpc>
                            <a:spcBef>
                              <a:spcPts val="0"/>
                            </a:spcBef>
                            <a:spcAft>
                              <a:spcPts val="0"/>
                            </a:spcAft>
                          </a:pPr>
                          <a:r>
                            <a:rPr lang="en-US" sz="1300">
                              <a:effectLst/>
                              <a:latin typeface="+mj-lt"/>
                            </a:rPr>
                            <a:t>2a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1250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1720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12910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5.5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54739041"/>
                      </a:ext>
                    </a:extLst>
                  </a:tr>
                  <a:tr h="455676">
                    <a:tc>
                      <a:txBody>
                        <a:bodyPr/>
                        <a:lstStyle/>
                        <a:p>
                          <a:pPr marL="0" marR="0" algn="ctr">
                            <a:lnSpc>
                              <a:spcPct val="115000"/>
                            </a:lnSpc>
                            <a:spcBef>
                              <a:spcPts val="0"/>
                            </a:spcBef>
                            <a:spcAft>
                              <a:spcPts val="0"/>
                            </a:spcAft>
                          </a:pPr>
                          <a:r>
                            <a:rPr lang="en-US" sz="1300">
                              <a:effectLst/>
                              <a:latin typeface="+mj-lt"/>
                            </a:rPr>
                            <a:t>3a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1300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1600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2100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15700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5.5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7722813"/>
                      </a:ext>
                    </a:extLst>
                  </a:tr>
                  <a:tr h="455676">
                    <a:tc>
                      <a:txBody>
                        <a:bodyPr/>
                        <a:lstStyle/>
                        <a:p>
                          <a:pPr marL="0" marR="0" algn="ctr">
                            <a:lnSpc>
                              <a:spcPct val="115000"/>
                            </a:lnSpc>
                            <a:spcBef>
                              <a:spcPts val="0"/>
                            </a:spcBef>
                            <a:spcAft>
                              <a:spcPts val="0"/>
                            </a:spcAft>
                          </a:pPr>
                          <a:r>
                            <a:rPr lang="en-US" sz="1300">
                              <a:effectLst/>
                              <a:latin typeface="+mj-lt"/>
                            </a:rPr>
                            <a:t>4a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1000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1250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1720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12910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5.5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19090982"/>
                      </a:ext>
                    </a:extLst>
                  </a:tr>
                  <a:tr h="455676">
                    <a:tc>
                      <a:txBody>
                        <a:bodyPr/>
                        <a:lstStyle/>
                        <a:p>
                          <a:pPr marL="0" marR="0" algn="ctr">
                            <a:lnSpc>
                              <a:spcPct val="115000"/>
                            </a:lnSpc>
                            <a:spcBef>
                              <a:spcPts val="0"/>
                            </a:spcBef>
                            <a:spcAft>
                              <a:spcPts val="0"/>
                            </a:spcAft>
                          </a:pPr>
                          <a:r>
                            <a:rPr lang="en-US" sz="1300">
                              <a:effectLst/>
                              <a:latin typeface="+mj-lt"/>
                            </a:rPr>
                            <a:t>4b</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1000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1250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1720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12910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5.5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01777174"/>
                      </a:ext>
                    </a:extLst>
                  </a:tr>
                  <a:tr h="455676">
                    <a:tc>
                      <a:txBody>
                        <a:bodyPr/>
                        <a:lstStyle/>
                        <a:p>
                          <a:pPr marL="0" marR="0" algn="ctr">
                            <a:lnSpc>
                              <a:spcPct val="115000"/>
                            </a:lnSpc>
                            <a:spcBef>
                              <a:spcPts val="0"/>
                            </a:spcBef>
                            <a:spcAft>
                              <a:spcPts val="0"/>
                            </a:spcAft>
                          </a:pPr>
                          <a:r>
                            <a:rPr lang="en-US" sz="1300">
                              <a:effectLst/>
                              <a:latin typeface="+mj-lt"/>
                            </a:rPr>
                            <a:t>5a</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1900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2000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2720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18800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0.9</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6</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63461748"/>
                      </a:ext>
                    </a:extLst>
                  </a:tr>
                  <a:tr h="455676">
                    <a:tc>
                      <a:txBody>
                        <a:bodyPr/>
                        <a:lstStyle/>
                        <a:p>
                          <a:pPr marL="0" marR="0" algn="ctr">
                            <a:lnSpc>
                              <a:spcPct val="115000"/>
                            </a:lnSpc>
                            <a:spcBef>
                              <a:spcPts val="0"/>
                            </a:spcBef>
                            <a:spcAft>
                              <a:spcPts val="0"/>
                            </a:spcAft>
                          </a:pPr>
                          <a:r>
                            <a:rPr lang="en-US" sz="1300">
                              <a:effectLst/>
                              <a:latin typeface="+mj-lt"/>
                            </a:rPr>
                            <a:t>6</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700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750</a:t>
                          </a:r>
                          <a:endParaRPr lang="en-US" sz="13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300">
                              <a:effectLst/>
                              <a:latin typeface="+mj-lt"/>
                            </a:rPr>
                            <a:t>22/0.4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1220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6680</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1.4</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300">
                              <a:effectLst/>
                              <a:latin typeface="+mj-lt"/>
                            </a:rPr>
                            <a:t>4.5</a:t>
                          </a:r>
                          <a:endParaRPr lang="en-US" sz="13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857404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3951518096"/>
                  </p:ext>
                </p:extLst>
              </p:nvPr>
            </p:nvGraphicFramePr>
            <p:xfrm>
              <a:off x="6261315" y="2629780"/>
              <a:ext cx="5806758" cy="2126968"/>
            </p:xfrm>
            <a:graphic>
              <a:graphicData uri="http://schemas.openxmlformats.org/drawingml/2006/table">
                <a:tbl>
                  <a:tblPr firstRow="1" firstCol="1" bandRow="1">
                    <a:tableStyleId>{5C22544A-7EE6-4342-B048-85BDC9FD1C3A}</a:tableStyleId>
                  </a:tblPr>
                  <a:tblGrid>
                    <a:gridCol w="1151191">
                      <a:extLst>
                        <a:ext uri="{9D8B030D-6E8A-4147-A177-3AD203B41FA5}">
                          <a16:colId xmlns:a16="http://schemas.microsoft.com/office/drawing/2014/main" val="1766585330"/>
                        </a:ext>
                      </a:extLst>
                    </a:gridCol>
                    <a:gridCol w="1182703">
                      <a:extLst>
                        <a:ext uri="{9D8B030D-6E8A-4147-A177-3AD203B41FA5}">
                          <a16:colId xmlns:a16="http://schemas.microsoft.com/office/drawing/2014/main" val="395693470"/>
                        </a:ext>
                      </a:extLst>
                    </a:gridCol>
                    <a:gridCol w="1182703">
                      <a:extLst>
                        <a:ext uri="{9D8B030D-6E8A-4147-A177-3AD203B41FA5}">
                          <a16:colId xmlns:a16="http://schemas.microsoft.com/office/drawing/2014/main" val="4031567532"/>
                        </a:ext>
                      </a:extLst>
                    </a:gridCol>
                    <a:gridCol w="1142187">
                      <a:extLst>
                        <a:ext uri="{9D8B030D-6E8A-4147-A177-3AD203B41FA5}">
                          <a16:colId xmlns:a16="http://schemas.microsoft.com/office/drawing/2014/main" val="1843616806"/>
                        </a:ext>
                      </a:extLst>
                    </a:gridCol>
                    <a:gridCol w="1147974">
                      <a:extLst>
                        <a:ext uri="{9D8B030D-6E8A-4147-A177-3AD203B41FA5}">
                          <a16:colId xmlns:a16="http://schemas.microsoft.com/office/drawing/2014/main" val="2871245485"/>
                        </a:ext>
                      </a:extLst>
                    </a:gridCol>
                  </a:tblGrid>
                  <a:tr h="661604">
                    <a:tc>
                      <a:txBody>
                        <a:bodyPr/>
                        <a:lstStyle/>
                        <a:p>
                          <a:pPr marL="0" marR="0" algn="ctr">
                            <a:lnSpc>
                              <a:spcPct val="115000"/>
                            </a:lnSpc>
                            <a:spcBef>
                              <a:spcPts val="800"/>
                            </a:spcBef>
                            <a:spcAft>
                              <a:spcPts val="0"/>
                            </a:spcAft>
                          </a:pPr>
                          <a:r>
                            <a:rPr lang="en-US" sz="1500">
                              <a:effectLst/>
                              <a:latin typeface="+mj-lt"/>
                            </a:rPr>
                            <a:t>Nhánh</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Vị trí</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14:m>
                            <m:oMath xmlns:m="http://schemas.openxmlformats.org/officeDocument/2006/math">
                              <m:sSub>
                                <m:sSubPr>
                                  <m:ctrlPr>
                                    <a:rPr lang="en-US" sz="1500" i="1">
                                      <a:effectLst/>
                                      <a:latin typeface="Cambria Math" panose="02040503050406030204" pitchFamily="18" charset="0"/>
                                    </a:rPr>
                                  </m:ctrlPr>
                                </m:sSubPr>
                                <m:e>
                                  <m:r>
                                    <a:rPr lang="en-US" sz="1500">
                                      <a:effectLst/>
                                      <a:latin typeface="Cambria Math" panose="02040503050406030204" pitchFamily="18" charset="0"/>
                                    </a:rPr>
                                    <m:t>𝐈</m:t>
                                  </m:r>
                                </m:e>
                                <m:sub>
                                  <m:r>
                                    <a:rPr lang="en-US" sz="1500">
                                      <a:effectLst/>
                                      <a:latin typeface="Cambria Math" panose="02040503050406030204" pitchFamily="18" charset="0"/>
                                    </a:rPr>
                                    <m:t>𝐍𝐌</m:t>
                                  </m:r>
                                  <m:r>
                                    <a:rPr lang="en-US" sz="1500">
                                      <a:effectLst/>
                                      <a:latin typeface="Cambria Math" panose="02040503050406030204" pitchFamily="18" charset="0"/>
                                    </a:rPr>
                                    <m:t>_</m:t>
                                  </m:r>
                                  <m:r>
                                    <a:rPr lang="en-US" sz="1500">
                                      <a:effectLst/>
                                      <a:latin typeface="Cambria Math" panose="02040503050406030204" pitchFamily="18" charset="0"/>
                                    </a:rPr>
                                    <m:t>𝐦𝐚𝐱</m:t>
                                  </m:r>
                                </m:sub>
                              </m:sSub>
                            </m:oMath>
                          </a14:m>
                          <a:r>
                            <a:rPr lang="en-US" sz="1500">
                              <a:effectLst/>
                              <a:latin typeface="+mj-lt"/>
                            </a:rPr>
                            <a:t>(kA)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Loại dây chảy FCO bảo vệ MBA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Chọn loại dây chảy FCO nhánh</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9232502"/>
                      </a:ext>
                    </a:extLst>
                  </a:tr>
                  <a:tr h="220534">
                    <a:tc>
                      <a:txBody>
                        <a:bodyPr/>
                        <a:lstStyle/>
                        <a:p>
                          <a:pPr marL="0" marR="0" algn="ctr">
                            <a:lnSpc>
                              <a:spcPct val="115000"/>
                            </a:lnSpc>
                            <a:spcBef>
                              <a:spcPts val="800"/>
                            </a:spcBef>
                            <a:spcAft>
                              <a:spcPts val="0"/>
                            </a:spcAft>
                          </a:pPr>
                          <a:r>
                            <a:rPr lang="en-US" sz="1500">
                              <a:effectLst/>
                              <a:latin typeface="+mj-lt"/>
                            </a:rPr>
                            <a:t>1</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2a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800"/>
                            </a:spcBef>
                            <a:spcAft>
                              <a:spcPts val="0"/>
                            </a:spcAft>
                          </a:pPr>
                          <a:r>
                            <a:rPr lang="en-US" sz="1500">
                              <a:effectLst/>
                              <a:latin typeface="+mj-lt"/>
                            </a:rPr>
                            <a:t>6.119</a:t>
                          </a:r>
                          <a:endParaRPr lang="en-US" sz="1500">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200K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50078047"/>
                      </a:ext>
                    </a:extLst>
                  </a:tr>
                  <a:tr h="220534">
                    <a:tc>
                      <a:txBody>
                        <a:bodyPr/>
                        <a:lstStyle/>
                        <a:p>
                          <a:pPr marL="0" marR="0" algn="ctr">
                            <a:lnSpc>
                              <a:spcPct val="115000"/>
                            </a:lnSpc>
                            <a:spcBef>
                              <a:spcPts val="800"/>
                            </a:spcBef>
                            <a:spcAft>
                              <a:spcPts val="0"/>
                            </a:spcAft>
                          </a:pPr>
                          <a:r>
                            <a:rPr lang="en-US" sz="1500">
                              <a:effectLst/>
                              <a:latin typeface="+mj-lt"/>
                            </a:rPr>
                            <a:t>2</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3a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800"/>
                            </a:spcBef>
                            <a:spcAft>
                              <a:spcPts val="0"/>
                            </a:spcAft>
                          </a:pPr>
                          <a14:m>
                            <m:oMathPara xmlns:m="http://schemas.openxmlformats.org/officeDocument/2006/math">
                              <m:oMathParaPr>
                                <m:jc m:val="centerGroup"/>
                              </m:oMathParaPr>
                              <m:oMath xmlns:m="http://schemas.openxmlformats.org/officeDocument/2006/math">
                                <m:r>
                                  <a:rPr lang="en-US" sz="1500">
                                    <a:effectLst/>
                                    <a:latin typeface="Cambria Math" panose="02040503050406030204" pitchFamily="18" charset="0"/>
                                  </a:rPr>
                                  <m:t>4.427</m:t>
                                </m:r>
                              </m:oMath>
                            </m:oMathPara>
                          </a14:m>
                          <a:endParaRPr lang="en-US" sz="1500">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140K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79002783"/>
                      </a:ext>
                    </a:extLst>
                  </a:tr>
                  <a:tr h="220534">
                    <a:tc rowSpan="2">
                      <a:txBody>
                        <a:bodyPr/>
                        <a:lstStyle/>
                        <a:p>
                          <a:pPr marL="0" marR="0" algn="ctr">
                            <a:lnSpc>
                              <a:spcPct val="115000"/>
                            </a:lnSpc>
                            <a:spcBef>
                              <a:spcPts val="800"/>
                            </a:spcBef>
                            <a:spcAft>
                              <a:spcPts val="0"/>
                            </a:spcAft>
                          </a:pPr>
                          <a:r>
                            <a:rPr lang="en-US" sz="1500">
                              <a:effectLst/>
                              <a:latin typeface="+mj-lt"/>
                            </a:rPr>
                            <a:t>3</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800"/>
                            </a:spcBef>
                            <a:spcAft>
                              <a:spcPts val="0"/>
                            </a:spcAft>
                          </a:pPr>
                          <a:r>
                            <a:rPr lang="en-US" sz="1500">
                              <a:effectLst/>
                              <a:latin typeface="+mj-lt"/>
                            </a:rPr>
                            <a:t>4.302</a:t>
                          </a:r>
                          <a:endParaRPr lang="en-US" sz="1500">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15000"/>
                            </a:lnSpc>
                            <a:spcBef>
                              <a:spcPts val="800"/>
                            </a:spcBef>
                            <a:spcAft>
                              <a:spcPts val="0"/>
                            </a:spcAft>
                          </a:pPr>
                          <a:r>
                            <a:rPr lang="en-US" sz="1500">
                              <a:effectLst/>
                              <a:latin typeface="+mj-lt"/>
                            </a:rPr>
                            <a:t>140K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44099032"/>
                      </a:ext>
                    </a:extLst>
                  </a:tr>
                  <a:tr h="220534">
                    <a:tc vMerge="1">
                      <a:txBody>
                        <a:bodyPr/>
                        <a:lstStyle/>
                        <a:p>
                          <a:endParaRPr lang="en-US"/>
                        </a:p>
                      </a:txBody>
                      <a:tcPr/>
                    </a:tc>
                    <a:tc>
                      <a:txBody>
                        <a:bodyPr/>
                        <a:lstStyle/>
                        <a:p>
                          <a:pPr marL="0" marR="0" algn="ctr">
                            <a:lnSpc>
                              <a:spcPct val="115000"/>
                            </a:lnSpc>
                            <a:spcBef>
                              <a:spcPts val="800"/>
                            </a:spcBef>
                            <a:spcAft>
                              <a:spcPts val="0"/>
                            </a:spcAft>
                          </a:pPr>
                          <a:r>
                            <a:rPr lang="en-US" sz="1500">
                              <a:effectLst/>
                              <a:latin typeface="+mj-lt"/>
                            </a:rPr>
                            <a:t>4b</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800"/>
                            </a:spcBef>
                            <a:spcAft>
                              <a:spcPts val="0"/>
                            </a:spcAft>
                          </a:pPr>
                          <a:r>
                            <a:rPr lang="en-US" sz="1500">
                              <a:effectLst/>
                              <a:latin typeface="+mj-lt"/>
                            </a:rPr>
                            <a:t>4.018</a:t>
                          </a:r>
                          <a:endParaRPr lang="en-US" sz="1500">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1472565085"/>
                      </a:ext>
                    </a:extLst>
                  </a:tr>
                  <a:tr h="286738">
                    <a:tc>
                      <a:txBody>
                        <a:bodyPr/>
                        <a:lstStyle/>
                        <a:p>
                          <a:pPr marL="0" marR="0" algn="ctr">
                            <a:lnSpc>
                              <a:spcPct val="115000"/>
                            </a:lnSpc>
                            <a:spcBef>
                              <a:spcPts val="800"/>
                            </a:spcBef>
                            <a:spcAft>
                              <a:spcPts val="0"/>
                            </a:spcAft>
                          </a:pPr>
                          <a:r>
                            <a:rPr lang="en-US" sz="1500">
                              <a:effectLst/>
                              <a:latin typeface="+mj-lt"/>
                            </a:rPr>
                            <a:t>4</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5a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800"/>
                            </a:spcBef>
                            <a:spcAft>
                              <a:spcPts val="0"/>
                            </a:spcAft>
                          </a:pPr>
                          <a:r>
                            <a:rPr lang="en-US" sz="1500">
                              <a:effectLst/>
                              <a:latin typeface="+mj-lt"/>
                            </a:rPr>
                            <a:t>2.661</a:t>
                          </a:r>
                          <a:endParaRPr lang="en-US" sz="1500">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50K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140K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05741850"/>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3951518096"/>
                  </p:ext>
                </p:extLst>
              </p:nvPr>
            </p:nvGraphicFramePr>
            <p:xfrm>
              <a:off x="6261315" y="2629780"/>
              <a:ext cx="5806758" cy="2049818"/>
            </p:xfrm>
            <a:graphic>
              <a:graphicData uri="http://schemas.openxmlformats.org/drawingml/2006/table">
                <a:tbl>
                  <a:tblPr firstRow="1" firstCol="1" bandRow="1">
                    <a:tableStyleId>{5C22544A-7EE6-4342-B048-85BDC9FD1C3A}</a:tableStyleId>
                  </a:tblPr>
                  <a:tblGrid>
                    <a:gridCol w="1151191">
                      <a:extLst>
                        <a:ext uri="{9D8B030D-6E8A-4147-A177-3AD203B41FA5}">
                          <a16:colId xmlns:a16="http://schemas.microsoft.com/office/drawing/2014/main" val="1766585330"/>
                        </a:ext>
                      </a:extLst>
                    </a:gridCol>
                    <a:gridCol w="1182703">
                      <a:extLst>
                        <a:ext uri="{9D8B030D-6E8A-4147-A177-3AD203B41FA5}">
                          <a16:colId xmlns:a16="http://schemas.microsoft.com/office/drawing/2014/main" val="395693470"/>
                        </a:ext>
                      </a:extLst>
                    </a:gridCol>
                    <a:gridCol w="1182703">
                      <a:extLst>
                        <a:ext uri="{9D8B030D-6E8A-4147-A177-3AD203B41FA5}">
                          <a16:colId xmlns:a16="http://schemas.microsoft.com/office/drawing/2014/main" val="4031567532"/>
                        </a:ext>
                      </a:extLst>
                    </a:gridCol>
                    <a:gridCol w="1142187">
                      <a:extLst>
                        <a:ext uri="{9D8B030D-6E8A-4147-A177-3AD203B41FA5}">
                          <a16:colId xmlns:a16="http://schemas.microsoft.com/office/drawing/2014/main" val="1843616806"/>
                        </a:ext>
                      </a:extLst>
                    </a:gridCol>
                    <a:gridCol w="1147974">
                      <a:extLst>
                        <a:ext uri="{9D8B030D-6E8A-4147-A177-3AD203B41FA5}">
                          <a16:colId xmlns:a16="http://schemas.microsoft.com/office/drawing/2014/main" val="2871245485"/>
                        </a:ext>
                      </a:extLst>
                    </a:gridCol>
                  </a:tblGrid>
                  <a:tr h="773240">
                    <a:tc>
                      <a:txBody>
                        <a:bodyPr/>
                        <a:lstStyle/>
                        <a:p>
                          <a:pPr marL="0" marR="0" algn="ctr">
                            <a:lnSpc>
                              <a:spcPct val="115000"/>
                            </a:lnSpc>
                            <a:spcBef>
                              <a:spcPts val="800"/>
                            </a:spcBef>
                            <a:spcAft>
                              <a:spcPts val="0"/>
                            </a:spcAft>
                          </a:pPr>
                          <a:r>
                            <a:rPr lang="en-US" sz="1500">
                              <a:effectLst/>
                              <a:latin typeface="+mj-lt"/>
                            </a:rPr>
                            <a:t>Nhánh</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Vị trí</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4"/>
                          <a:stretch>
                            <a:fillRect l="-197938" t="-4724" r="-195876" b="-177165"/>
                          </a:stretch>
                        </a:blipFill>
                      </a:tcPr>
                    </a:tc>
                    <a:tc>
                      <a:txBody>
                        <a:bodyPr/>
                        <a:lstStyle/>
                        <a:p>
                          <a:pPr marL="0" marR="0" algn="ctr">
                            <a:lnSpc>
                              <a:spcPct val="115000"/>
                            </a:lnSpc>
                            <a:spcBef>
                              <a:spcPts val="800"/>
                            </a:spcBef>
                            <a:spcAft>
                              <a:spcPts val="0"/>
                            </a:spcAft>
                          </a:pPr>
                          <a:r>
                            <a:rPr lang="en-US" sz="1500">
                              <a:effectLst/>
                              <a:latin typeface="+mj-lt"/>
                            </a:rPr>
                            <a:t>Loại dây chảy FCO bảo vệ MBA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Chọn loại dây chảy FCO nhánh</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9232502"/>
                      </a:ext>
                    </a:extLst>
                  </a:tr>
                  <a:tr h="247460">
                    <a:tc>
                      <a:txBody>
                        <a:bodyPr/>
                        <a:lstStyle/>
                        <a:p>
                          <a:pPr marL="0" marR="0" algn="ctr">
                            <a:lnSpc>
                              <a:spcPct val="115000"/>
                            </a:lnSpc>
                            <a:spcBef>
                              <a:spcPts val="800"/>
                            </a:spcBef>
                            <a:spcAft>
                              <a:spcPts val="0"/>
                            </a:spcAft>
                          </a:pPr>
                          <a:r>
                            <a:rPr lang="en-US" sz="1500">
                              <a:effectLst/>
                              <a:latin typeface="+mj-lt"/>
                            </a:rPr>
                            <a:t>1</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2a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800"/>
                            </a:spcBef>
                            <a:spcAft>
                              <a:spcPts val="0"/>
                            </a:spcAft>
                          </a:pPr>
                          <a:r>
                            <a:rPr lang="en-US" sz="1500">
                              <a:effectLst/>
                              <a:latin typeface="+mj-lt"/>
                            </a:rPr>
                            <a:t>6.119</a:t>
                          </a:r>
                          <a:endParaRPr lang="en-US" sz="1500">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200K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50078047"/>
                      </a:ext>
                    </a:extLst>
                  </a:tr>
                  <a:tr h="247460">
                    <a:tc>
                      <a:txBody>
                        <a:bodyPr/>
                        <a:lstStyle/>
                        <a:p>
                          <a:pPr marL="0" marR="0" algn="ctr">
                            <a:lnSpc>
                              <a:spcPct val="115000"/>
                            </a:lnSpc>
                            <a:spcBef>
                              <a:spcPts val="800"/>
                            </a:spcBef>
                            <a:spcAft>
                              <a:spcPts val="0"/>
                            </a:spcAft>
                          </a:pPr>
                          <a:r>
                            <a:rPr lang="en-US" sz="1500">
                              <a:effectLst/>
                              <a:latin typeface="+mj-lt"/>
                            </a:rPr>
                            <a:t>2</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3a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4"/>
                          <a:stretch>
                            <a:fillRect l="-197938" t="-435000" r="-195876" b="-360000"/>
                          </a:stretch>
                        </a:blipFill>
                      </a:tcPr>
                    </a:tc>
                    <a:tc>
                      <a:txBody>
                        <a:bodyPr/>
                        <a:lstStyle/>
                        <a:p>
                          <a:pPr marL="0" marR="0" algn="ctr">
                            <a:lnSpc>
                              <a:spcPct val="115000"/>
                            </a:lnSpc>
                            <a:spcBef>
                              <a:spcPts val="800"/>
                            </a:spcBef>
                            <a:spcAft>
                              <a:spcPts val="0"/>
                            </a:spcAft>
                          </a:pPr>
                          <a:r>
                            <a:rPr lang="en-US" sz="1500">
                              <a:effectLst/>
                              <a:latin typeface="+mj-lt"/>
                            </a:rPr>
                            <a:t>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140K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79002783"/>
                      </a:ext>
                    </a:extLst>
                  </a:tr>
                  <a:tr h="247460">
                    <a:tc rowSpan="2">
                      <a:txBody>
                        <a:bodyPr/>
                        <a:lstStyle/>
                        <a:p>
                          <a:pPr marL="0" marR="0" algn="ctr">
                            <a:lnSpc>
                              <a:spcPct val="115000"/>
                            </a:lnSpc>
                            <a:spcBef>
                              <a:spcPts val="800"/>
                            </a:spcBef>
                            <a:spcAft>
                              <a:spcPts val="0"/>
                            </a:spcAft>
                          </a:pPr>
                          <a:r>
                            <a:rPr lang="en-US" sz="1500">
                              <a:effectLst/>
                              <a:latin typeface="+mj-lt"/>
                            </a:rPr>
                            <a:t>3</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800"/>
                            </a:spcBef>
                            <a:spcAft>
                              <a:spcPts val="0"/>
                            </a:spcAft>
                          </a:pPr>
                          <a:r>
                            <a:rPr lang="en-US" sz="1500">
                              <a:effectLst/>
                              <a:latin typeface="+mj-lt"/>
                            </a:rPr>
                            <a:t>4.302</a:t>
                          </a:r>
                          <a:endParaRPr lang="en-US" sz="1500">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15000"/>
                            </a:lnSpc>
                            <a:spcBef>
                              <a:spcPts val="800"/>
                            </a:spcBef>
                            <a:spcAft>
                              <a:spcPts val="0"/>
                            </a:spcAft>
                          </a:pPr>
                          <a:r>
                            <a:rPr lang="en-US" sz="1500">
                              <a:effectLst/>
                              <a:latin typeface="+mj-lt"/>
                            </a:rPr>
                            <a:t>140K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44099032"/>
                      </a:ext>
                    </a:extLst>
                  </a:tr>
                  <a:tr h="247460">
                    <a:tc vMerge="1">
                      <a:txBody>
                        <a:bodyPr/>
                        <a:lstStyle/>
                        <a:p>
                          <a:endParaRPr lang="en-US"/>
                        </a:p>
                      </a:txBody>
                      <a:tcPr/>
                    </a:tc>
                    <a:tc>
                      <a:txBody>
                        <a:bodyPr/>
                        <a:lstStyle/>
                        <a:p>
                          <a:pPr marL="0" marR="0" algn="ctr">
                            <a:lnSpc>
                              <a:spcPct val="115000"/>
                            </a:lnSpc>
                            <a:spcBef>
                              <a:spcPts val="800"/>
                            </a:spcBef>
                            <a:spcAft>
                              <a:spcPts val="0"/>
                            </a:spcAft>
                          </a:pPr>
                          <a:r>
                            <a:rPr lang="en-US" sz="1500">
                              <a:effectLst/>
                              <a:latin typeface="+mj-lt"/>
                            </a:rPr>
                            <a:t>4b</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800"/>
                            </a:spcBef>
                            <a:spcAft>
                              <a:spcPts val="0"/>
                            </a:spcAft>
                          </a:pPr>
                          <a:r>
                            <a:rPr lang="en-US" sz="1500">
                              <a:effectLst/>
                              <a:latin typeface="+mj-lt"/>
                            </a:rPr>
                            <a:t>4.018</a:t>
                          </a:r>
                          <a:endParaRPr lang="en-US" sz="1500">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1472565085"/>
                      </a:ext>
                    </a:extLst>
                  </a:tr>
                  <a:tr h="286738">
                    <a:tc>
                      <a:txBody>
                        <a:bodyPr/>
                        <a:lstStyle/>
                        <a:p>
                          <a:pPr marL="0" marR="0" algn="ctr">
                            <a:lnSpc>
                              <a:spcPct val="115000"/>
                            </a:lnSpc>
                            <a:spcBef>
                              <a:spcPts val="800"/>
                            </a:spcBef>
                            <a:spcAft>
                              <a:spcPts val="0"/>
                            </a:spcAft>
                          </a:pPr>
                          <a:r>
                            <a:rPr lang="en-US" sz="1500">
                              <a:effectLst/>
                              <a:latin typeface="+mj-lt"/>
                            </a:rPr>
                            <a:t>4</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5a</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800"/>
                            </a:spcBef>
                            <a:spcAft>
                              <a:spcPts val="0"/>
                            </a:spcAft>
                          </a:pPr>
                          <a:r>
                            <a:rPr lang="en-US" sz="1500">
                              <a:effectLst/>
                              <a:latin typeface="+mj-lt"/>
                            </a:rPr>
                            <a:t>2.661</a:t>
                          </a:r>
                          <a:endParaRPr lang="en-US" sz="1500">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50K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140K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05741850"/>
                      </a:ext>
                    </a:extLst>
                  </a:tr>
                </a:tbl>
              </a:graphicData>
            </a:graphic>
          </p:graphicFrame>
        </mc:Fallback>
      </mc:AlternateContent>
      <p:sp>
        <p:nvSpPr>
          <p:cNvPr id="14" name="Rectangle 13"/>
          <p:cNvSpPr/>
          <p:nvPr/>
        </p:nvSpPr>
        <p:spPr>
          <a:xfrm>
            <a:off x="6263296" y="2215419"/>
            <a:ext cx="4926157" cy="400110"/>
          </a:xfrm>
          <a:prstGeom prst="rect">
            <a:avLst/>
          </a:prstGeom>
        </p:spPr>
        <p:txBody>
          <a:bodyPr wrap="none">
            <a:spAutoFit/>
          </a:bodyPr>
          <a:lstStyle/>
          <a:p>
            <a:r>
              <a:rPr lang="en-US" sz="2000">
                <a:latin typeface="+mj-lt"/>
                <a:ea typeface="Times New Roman" panose="02020603050405020304" pitchFamily="18" charset="0"/>
              </a:rPr>
              <a:t>Chọn dây chảy theo điều kiện phối hợp bảo vệ</a:t>
            </a:r>
            <a:endParaRPr lang="en-US" sz="2000">
              <a:latin typeface="+mj-lt"/>
            </a:endParaRPr>
          </a:p>
        </p:txBody>
      </p:sp>
      <p:sp>
        <p:nvSpPr>
          <p:cNvPr id="16" name="Rectangle 15"/>
          <p:cNvSpPr/>
          <p:nvPr/>
        </p:nvSpPr>
        <p:spPr>
          <a:xfrm>
            <a:off x="6263296" y="4653292"/>
            <a:ext cx="3177280" cy="400110"/>
          </a:xfrm>
          <a:prstGeom prst="rect">
            <a:avLst/>
          </a:prstGeom>
        </p:spPr>
        <p:txBody>
          <a:bodyPr wrap="none">
            <a:spAutoFit/>
          </a:bodyPr>
          <a:lstStyle/>
          <a:p>
            <a:r>
              <a:rPr lang="en-US" sz="2000">
                <a:latin typeface="+mj-lt"/>
                <a:ea typeface="Times New Roman" panose="02020603050405020304" pitchFamily="18" charset="0"/>
              </a:rPr>
              <a:t>Dây chảy bảo vệ mạch nhánh</a:t>
            </a:r>
            <a:endParaRPr lang="en-US" sz="2000">
              <a:latin typeface="+mj-lt"/>
            </a:endParaRPr>
          </a:p>
        </p:txBody>
      </p:sp>
      <p:graphicFrame>
        <p:nvGraphicFramePr>
          <p:cNvPr id="18" name="Table 17"/>
          <p:cNvGraphicFramePr>
            <a:graphicFrameLocks noGrp="1"/>
          </p:cNvGraphicFramePr>
          <p:nvPr>
            <p:extLst>
              <p:ext uri="{D42A27DB-BD31-4B8C-83A1-F6EECF244321}">
                <p14:modId xmlns:p14="http://schemas.microsoft.com/office/powerpoint/2010/main" val="3878446993"/>
              </p:ext>
            </p:extLst>
          </p:nvPr>
        </p:nvGraphicFramePr>
        <p:xfrm>
          <a:off x="6261314" y="5009957"/>
          <a:ext cx="5806757" cy="525780"/>
        </p:xfrm>
        <a:graphic>
          <a:graphicData uri="http://schemas.openxmlformats.org/drawingml/2006/table">
            <a:tbl>
              <a:tblPr firstRow="1" firstCol="1" bandRow="1">
                <a:tableStyleId>{5C22544A-7EE6-4342-B048-85BDC9FD1C3A}</a:tableStyleId>
              </a:tblPr>
              <a:tblGrid>
                <a:gridCol w="1169019">
                  <a:extLst>
                    <a:ext uri="{9D8B030D-6E8A-4147-A177-3AD203B41FA5}">
                      <a16:colId xmlns:a16="http://schemas.microsoft.com/office/drawing/2014/main" val="3361297923"/>
                    </a:ext>
                  </a:extLst>
                </a:gridCol>
                <a:gridCol w="1159922">
                  <a:extLst>
                    <a:ext uri="{9D8B030D-6E8A-4147-A177-3AD203B41FA5}">
                      <a16:colId xmlns:a16="http://schemas.microsoft.com/office/drawing/2014/main" val="2849617814"/>
                    </a:ext>
                  </a:extLst>
                </a:gridCol>
                <a:gridCol w="1159272">
                  <a:extLst>
                    <a:ext uri="{9D8B030D-6E8A-4147-A177-3AD203B41FA5}">
                      <a16:colId xmlns:a16="http://schemas.microsoft.com/office/drawing/2014/main" val="3219753219"/>
                    </a:ext>
                  </a:extLst>
                </a:gridCol>
                <a:gridCol w="1159272">
                  <a:extLst>
                    <a:ext uri="{9D8B030D-6E8A-4147-A177-3AD203B41FA5}">
                      <a16:colId xmlns:a16="http://schemas.microsoft.com/office/drawing/2014/main" val="3987719524"/>
                    </a:ext>
                  </a:extLst>
                </a:gridCol>
                <a:gridCol w="1159272">
                  <a:extLst>
                    <a:ext uri="{9D8B030D-6E8A-4147-A177-3AD203B41FA5}">
                      <a16:colId xmlns:a16="http://schemas.microsoft.com/office/drawing/2014/main" val="2543649272"/>
                    </a:ext>
                  </a:extLst>
                </a:gridCol>
              </a:tblGrid>
              <a:tr h="253171">
                <a:tc>
                  <a:txBody>
                    <a:bodyPr/>
                    <a:lstStyle/>
                    <a:p>
                      <a:pPr marL="0" marR="0" algn="ctr">
                        <a:lnSpc>
                          <a:spcPct val="115000"/>
                        </a:lnSpc>
                        <a:spcBef>
                          <a:spcPts val="800"/>
                        </a:spcBef>
                        <a:spcAft>
                          <a:spcPts val="0"/>
                        </a:spcAft>
                      </a:pPr>
                      <a:r>
                        <a:rPr lang="en-US" sz="1500">
                          <a:effectLst/>
                          <a:latin typeface="+mj-lt"/>
                        </a:rPr>
                        <a:t>Nhánh</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1</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2</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3</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4</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37020337"/>
                  </a:ext>
                </a:extLst>
              </a:tr>
              <a:tr h="253171">
                <a:tc>
                  <a:txBody>
                    <a:bodyPr/>
                    <a:lstStyle/>
                    <a:p>
                      <a:pPr marL="0" marR="0" algn="ctr">
                        <a:lnSpc>
                          <a:spcPct val="115000"/>
                        </a:lnSpc>
                        <a:spcBef>
                          <a:spcPts val="800"/>
                        </a:spcBef>
                        <a:spcAft>
                          <a:spcPts val="0"/>
                        </a:spcAft>
                      </a:pPr>
                      <a:r>
                        <a:rPr lang="en-US" sz="1500">
                          <a:effectLst/>
                          <a:latin typeface="+mj-lt"/>
                        </a:rPr>
                        <a:t>Loại dây chảy</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200K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140K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140K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800"/>
                        </a:spcBef>
                        <a:spcAft>
                          <a:spcPts val="0"/>
                        </a:spcAft>
                      </a:pPr>
                      <a:r>
                        <a:rPr lang="en-US" sz="1500">
                          <a:effectLst/>
                          <a:latin typeface="+mj-lt"/>
                        </a:rPr>
                        <a:t>140K</a:t>
                      </a:r>
                      <a:endParaRPr lang="en-US" sz="15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96953779"/>
                  </a:ext>
                </a:extLst>
              </a:tr>
            </a:tbl>
          </a:graphicData>
        </a:graphic>
      </p:graphicFrame>
      <p:sp>
        <p:nvSpPr>
          <p:cNvPr id="11"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smtClean="0"/>
              <a:t>5</a:t>
            </a:r>
            <a:endParaRPr lang="en-US" sz="1100" b="1" dirty="0"/>
          </a:p>
        </p:txBody>
      </p:sp>
    </p:spTree>
    <p:extLst>
      <p:ext uri="{BB962C8B-B14F-4D97-AF65-F5344CB8AC3E}">
        <p14:creationId xmlns:p14="http://schemas.microsoft.com/office/powerpoint/2010/main" val="25138438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69958" y="765879"/>
            <a:ext cx="10479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a:lstStyle>
          <a:p>
            <a:r>
              <a:rPr lang="en-US" smtClean="0"/>
              <a:t>TÍNH TOÁN THÔNG SỐ RELAY CHO MÁY CẮT ĐẦU XUẤT TUYẾN TRUNG ÁP</a:t>
            </a:r>
            <a:endParaRPr lang="en-US" dirty="0"/>
          </a:p>
        </p:txBody>
      </p:sp>
      <p:sp>
        <p:nvSpPr>
          <p:cNvPr id="11" name="Content Placeholder 4"/>
          <p:cNvSpPr>
            <a:spLocks noGrp="1"/>
          </p:cNvSpPr>
          <p:nvPr>
            <p:ph sz="half" idx="1"/>
          </p:nvPr>
        </p:nvSpPr>
        <p:spPr>
          <a:xfrm>
            <a:off x="709863" y="2091442"/>
            <a:ext cx="10439401" cy="4351338"/>
          </a:xfrm>
        </p:spPr>
        <p:txBody>
          <a:bodyPr>
            <a:normAutofit/>
          </a:bodyPr>
          <a:lstStyle/>
          <a:p>
            <a:pPr algn="just"/>
            <a:r>
              <a:rPr lang="en-US" smtClean="0"/>
              <a:t>Chọn máy cắt</a:t>
            </a:r>
            <a:endParaRPr lang="en-US" dirty="0" smtClean="0"/>
          </a:p>
          <a:p>
            <a:pPr marL="457200" lvl="1" indent="0">
              <a:buNone/>
            </a:pPr>
            <a:endParaRPr lang="en-US" dirty="0"/>
          </a:p>
        </p:txBody>
      </p:sp>
      <p:sp>
        <p:nvSpPr>
          <p:cNvPr id="12" name="Rectangle 11"/>
          <p:cNvSpPr/>
          <p:nvPr/>
        </p:nvSpPr>
        <p:spPr>
          <a:xfrm>
            <a:off x="364957" y="2501911"/>
            <a:ext cx="11129211" cy="517065"/>
          </a:xfrm>
          <a:prstGeom prst="rect">
            <a:avLst/>
          </a:prstGeom>
        </p:spPr>
        <p:txBody>
          <a:bodyPr wrap="square">
            <a:spAutoFit/>
          </a:bodyPr>
          <a:lstStyle/>
          <a:p>
            <a:pPr indent="514350" algn="just">
              <a:lnSpc>
                <a:spcPct val="115000"/>
              </a:lnSpc>
              <a:spcAft>
                <a:spcPts val="1000"/>
              </a:spcAft>
            </a:pPr>
            <a:r>
              <a:rPr lang="en-US" sz="2400">
                <a:latin typeface="+mj-lt"/>
                <a:ea typeface="Times New Roman" panose="02020603050405020304" pitchFamily="18" charset="0"/>
                <a:cs typeface="Times New Roman" panose="02020603050405020304" pitchFamily="18" charset="0"/>
              </a:rPr>
              <a:t>Chọn máy cắt 24kV loại GI – E do Schneider chế tạo có các thông số sau</a:t>
            </a:r>
            <a:endParaRPr lang="en-US" sz="2400">
              <a:effectLst/>
              <a:latin typeface="+mj-lt"/>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325775343"/>
                  </p:ext>
                </p:extLst>
              </p:nvPr>
            </p:nvGraphicFramePr>
            <p:xfrm>
              <a:off x="996881" y="3067288"/>
              <a:ext cx="9895707" cy="991365"/>
            </p:xfrm>
            <a:graphic>
              <a:graphicData uri="http://schemas.openxmlformats.org/drawingml/2006/table">
                <a:tbl>
                  <a:tblPr firstRow="1" bandRow="1">
                    <a:tableStyleId>{5C22544A-7EE6-4342-B048-85BDC9FD1C3A}</a:tableStyleId>
                  </a:tblPr>
                  <a:tblGrid>
                    <a:gridCol w="2441812">
                      <a:extLst>
                        <a:ext uri="{9D8B030D-6E8A-4147-A177-3AD203B41FA5}">
                          <a16:colId xmlns:a16="http://schemas.microsoft.com/office/drawing/2014/main" val="3697012783"/>
                        </a:ext>
                      </a:extLst>
                    </a:gridCol>
                    <a:gridCol w="2482786">
                      <a:extLst>
                        <a:ext uri="{9D8B030D-6E8A-4147-A177-3AD203B41FA5}">
                          <a16:colId xmlns:a16="http://schemas.microsoft.com/office/drawing/2014/main" val="890237425"/>
                        </a:ext>
                      </a:extLst>
                    </a:gridCol>
                    <a:gridCol w="2460638">
                      <a:extLst>
                        <a:ext uri="{9D8B030D-6E8A-4147-A177-3AD203B41FA5}">
                          <a16:colId xmlns:a16="http://schemas.microsoft.com/office/drawing/2014/main" val="3282719335"/>
                        </a:ext>
                      </a:extLst>
                    </a:gridCol>
                    <a:gridCol w="2510471">
                      <a:extLst>
                        <a:ext uri="{9D8B030D-6E8A-4147-A177-3AD203B41FA5}">
                          <a16:colId xmlns:a16="http://schemas.microsoft.com/office/drawing/2014/main" val="4150545264"/>
                        </a:ext>
                      </a:extLst>
                    </a:gridCol>
                  </a:tblGrid>
                  <a:tr h="510699">
                    <a:tc>
                      <a:txBody>
                        <a:bodyPr/>
                        <a:lstStyle/>
                        <a:p>
                          <a:pPr marL="0" marR="0" algn="ctr">
                            <a:lnSpc>
                              <a:spcPct val="115000"/>
                            </a:lnSpc>
                            <a:spcBef>
                              <a:spcPts val="0"/>
                            </a:spcBef>
                            <a:spcAft>
                              <a:spcPts val="0"/>
                            </a:spcAft>
                          </a:pPr>
                          <a:r>
                            <a:rPr lang="en-US" sz="2000">
                              <a:effectLst/>
                              <a:latin typeface="+mj-lt"/>
                            </a:rPr>
                            <a:t>Tên thiết bị</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𝐔</m:t>
                                    </m:r>
                                  </m:e>
                                  <m:sub>
                                    <m:r>
                                      <a:rPr lang="en-US" sz="2000">
                                        <a:effectLst/>
                                        <a:latin typeface="Cambria Math" panose="02040503050406030204" pitchFamily="18" charset="0"/>
                                      </a:rPr>
                                      <m:t>đ</m:t>
                                    </m:r>
                                    <m:r>
                                      <a:rPr lang="en-US" sz="2000">
                                        <a:effectLst/>
                                        <a:latin typeface="Cambria Math" panose="02040503050406030204" pitchFamily="18" charset="0"/>
                                      </a:rPr>
                                      <m:t>𝐦</m:t>
                                    </m:r>
                                  </m:sub>
                                </m:sSub>
                                <m:r>
                                  <a:rPr lang="en-US" sz="2000">
                                    <a:effectLst/>
                                    <a:latin typeface="Cambria Math" panose="02040503050406030204" pitchFamily="18" charset="0"/>
                                  </a:rPr>
                                  <m:t>(</m:t>
                                </m:r>
                                <m:r>
                                  <a:rPr lang="en-US" sz="2000">
                                    <a:effectLst/>
                                    <a:latin typeface="Cambria Math" panose="02040503050406030204" pitchFamily="18" charset="0"/>
                                  </a:rPr>
                                  <m:t>𝐤𝐕</m:t>
                                </m:r>
                                <m:r>
                                  <a:rPr lang="en-US" sz="2000">
                                    <a:effectLst/>
                                    <a:latin typeface="Cambria Math" panose="02040503050406030204" pitchFamily="18" charset="0"/>
                                  </a:rPr>
                                  <m:t>)</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đ</m:t>
                                    </m:r>
                                    <m:r>
                                      <a:rPr lang="en-US" sz="2000">
                                        <a:effectLst/>
                                        <a:latin typeface="Cambria Math" panose="02040503050406030204" pitchFamily="18" charset="0"/>
                                      </a:rPr>
                                      <m:t>𝐦</m:t>
                                    </m:r>
                                  </m:sub>
                                </m:sSub>
                                <m:r>
                                  <a:rPr lang="en-US" sz="2000">
                                    <a:effectLst/>
                                    <a:latin typeface="Cambria Math" panose="02040503050406030204" pitchFamily="18" charset="0"/>
                                  </a:rPr>
                                  <m:t>(</m:t>
                                </m:r>
                                <m:r>
                                  <a:rPr lang="en-US" sz="2000">
                                    <a:effectLst/>
                                    <a:latin typeface="Cambria Math" panose="02040503050406030204" pitchFamily="18" charset="0"/>
                                  </a:rPr>
                                  <m:t>𝐀</m:t>
                                </m:r>
                                <m:r>
                                  <a:rPr lang="en-US" sz="2000">
                                    <a:effectLst/>
                                    <a:latin typeface="Cambria Math" panose="02040503050406030204" pitchFamily="18" charset="0"/>
                                  </a:rPr>
                                  <m:t>)</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𝐧𝐦𝐦𝐚𝐱</m:t>
                                    </m:r>
                                  </m:sub>
                                </m:sSub>
                                <m:r>
                                  <a:rPr lang="en-US" sz="2000">
                                    <a:effectLst/>
                                    <a:latin typeface="Cambria Math" panose="02040503050406030204" pitchFamily="18" charset="0"/>
                                  </a:rPr>
                                  <m:t>(</m:t>
                                </m:r>
                                <m:r>
                                  <a:rPr lang="en-US" sz="2000">
                                    <a:effectLst/>
                                    <a:latin typeface="Cambria Math" panose="02040503050406030204" pitchFamily="18" charset="0"/>
                                  </a:rPr>
                                  <m:t>𝐤𝐀</m:t>
                                </m:r>
                                <m:r>
                                  <a:rPr lang="en-US" sz="2000">
                                    <a:effectLst/>
                                    <a:latin typeface="Cambria Math" panose="02040503050406030204" pitchFamily="18" charset="0"/>
                                  </a:rPr>
                                  <m:t>)</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6752294"/>
                      </a:ext>
                    </a:extLst>
                  </a:tr>
                  <a:tr h="480666">
                    <a:tc>
                      <a:txBody>
                        <a:bodyPr/>
                        <a:lstStyle/>
                        <a:p>
                          <a:pPr marL="0" marR="0" algn="ctr">
                            <a:lnSpc>
                              <a:spcPct val="115000"/>
                            </a:lnSpc>
                            <a:spcBef>
                              <a:spcPts val="0"/>
                            </a:spcBef>
                            <a:spcAft>
                              <a:spcPts val="0"/>
                            </a:spcAft>
                          </a:pPr>
                          <a:r>
                            <a:rPr lang="en-US" sz="2000">
                              <a:effectLst/>
                              <a:latin typeface="+mj-lt"/>
                            </a:rPr>
                            <a:t>24GI – E25</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mj-lt"/>
                            </a:rPr>
                            <a:t>24</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mj-lt"/>
                            </a:rPr>
                            <a:t>1250</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mj-lt"/>
                            </a:rPr>
                            <a:t>63</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7766480"/>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325775343"/>
                  </p:ext>
                </p:extLst>
              </p:nvPr>
            </p:nvGraphicFramePr>
            <p:xfrm>
              <a:off x="996881" y="3067288"/>
              <a:ext cx="9895707" cy="991365"/>
            </p:xfrm>
            <a:graphic>
              <a:graphicData uri="http://schemas.openxmlformats.org/drawingml/2006/table">
                <a:tbl>
                  <a:tblPr firstRow="1" bandRow="1">
                    <a:tableStyleId>{5C22544A-7EE6-4342-B048-85BDC9FD1C3A}</a:tableStyleId>
                  </a:tblPr>
                  <a:tblGrid>
                    <a:gridCol w="2441812">
                      <a:extLst>
                        <a:ext uri="{9D8B030D-6E8A-4147-A177-3AD203B41FA5}">
                          <a16:colId xmlns:a16="http://schemas.microsoft.com/office/drawing/2014/main" val="3697012783"/>
                        </a:ext>
                      </a:extLst>
                    </a:gridCol>
                    <a:gridCol w="2482786">
                      <a:extLst>
                        <a:ext uri="{9D8B030D-6E8A-4147-A177-3AD203B41FA5}">
                          <a16:colId xmlns:a16="http://schemas.microsoft.com/office/drawing/2014/main" val="890237425"/>
                        </a:ext>
                      </a:extLst>
                    </a:gridCol>
                    <a:gridCol w="2460638">
                      <a:extLst>
                        <a:ext uri="{9D8B030D-6E8A-4147-A177-3AD203B41FA5}">
                          <a16:colId xmlns:a16="http://schemas.microsoft.com/office/drawing/2014/main" val="3282719335"/>
                        </a:ext>
                      </a:extLst>
                    </a:gridCol>
                    <a:gridCol w="2510471">
                      <a:extLst>
                        <a:ext uri="{9D8B030D-6E8A-4147-A177-3AD203B41FA5}">
                          <a16:colId xmlns:a16="http://schemas.microsoft.com/office/drawing/2014/main" val="4150545264"/>
                        </a:ext>
                      </a:extLst>
                    </a:gridCol>
                  </a:tblGrid>
                  <a:tr h="510699">
                    <a:tc>
                      <a:txBody>
                        <a:bodyPr/>
                        <a:lstStyle/>
                        <a:p>
                          <a:pPr marL="0" marR="0" algn="ctr">
                            <a:lnSpc>
                              <a:spcPct val="115000"/>
                            </a:lnSpc>
                            <a:spcBef>
                              <a:spcPts val="0"/>
                            </a:spcBef>
                            <a:spcAft>
                              <a:spcPts val="0"/>
                            </a:spcAft>
                          </a:pPr>
                          <a:r>
                            <a:rPr lang="en-US" sz="2000">
                              <a:effectLst/>
                              <a:latin typeface="+mj-lt"/>
                            </a:rPr>
                            <a:t>Tên thiết bị</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98771" t="-1190" r="-201720" b="-109524"/>
                          </a:stretch>
                        </a:blipFill>
                      </a:tcPr>
                    </a:tc>
                    <a:tc>
                      <a:txBody>
                        <a:bodyPr/>
                        <a:lstStyle/>
                        <a:p>
                          <a:endParaRPr lang="en-US"/>
                        </a:p>
                      </a:txBody>
                      <a:tcPr marL="68580" marR="68580" marT="0" marB="0" anchor="ctr">
                        <a:blipFill>
                          <a:blip r:embed="rId2"/>
                          <a:stretch>
                            <a:fillRect l="-200248" t="-1190" r="-103218" b="-109524"/>
                          </a:stretch>
                        </a:blipFill>
                      </a:tcPr>
                    </a:tc>
                    <a:tc>
                      <a:txBody>
                        <a:bodyPr/>
                        <a:lstStyle/>
                        <a:p>
                          <a:endParaRPr lang="en-US"/>
                        </a:p>
                      </a:txBody>
                      <a:tcPr marL="68580" marR="68580" marT="0" marB="0" anchor="ctr">
                        <a:blipFill>
                          <a:blip r:embed="rId2"/>
                          <a:stretch>
                            <a:fillRect l="-294417" t="-1190" r="-1214" b="-109524"/>
                          </a:stretch>
                        </a:blipFill>
                      </a:tcPr>
                    </a:tc>
                    <a:extLst>
                      <a:ext uri="{0D108BD9-81ED-4DB2-BD59-A6C34878D82A}">
                        <a16:rowId xmlns:a16="http://schemas.microsoft.com/office/drawing/2014/main" val="4046752294"/>
                      </a:ext>
                    </a:extLst>
                  </a:tr>
                  <a:tr h="480666">
                    <a:tc>
                      <a:txBody>
                        <a:bodyPr/>
                        <a:lstStyle/>
                        <a:p>
                          <a:pPr marL="0" marR="0" algn="ctr">
                            <a:lnSpc>
                              <a:spcPct val="115000"/>
                            </a:lnSpc>
                            <a:spcBef>
                              <a:spcPts val="0"/>
                            </a:spcBef>
                            <a:spcAft>
                              <a:spcPts val="0"/>
                            </a:spcAft>
                          </a:pPr>
                          <a:r>
                            <a:rPr lang="en-US" sz="2000">
                              <a:effectLst/>
                              <a:latin typeface="+mj-lt"/>
                            </a:rPr>
                            <a:t>24GI – E25</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mj-lt"/>
                            </a:rPr>
                            <a:t>24</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mj-lt"/>
                            </a:rPr>
                            <a:t>1250</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mj-lt"/>
                            </a:rPr>
                            <a:t>63</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7766480"/>
                      </a:ext>
                    </a:extLst>
                  </a:tr>
                </a:tbl>
              </a:graphicData>
            </a:graphic>
          </p:graphicFrame>
        </mc:Fallback>
      </mc:AlternateContent>
      <p:sp>
        <p:nvSpPr>
          <p:cNvPr id="15" name="Content Placeholder 4"/>
          <p:cNvSpPr txBox="1">
            <a:spLocks/>
          </p:cNvSpPr>
          <p:nvPr/>
        </p:nvSpPr>
        <p:spPr>
          <a:xfrm>
            <a:off x="669958" y="4196410"/>
            <a:ext cx="10479306" cy="534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mtClean="0"/>
              <a:t>Chọn biến dòng cho hệ thống: Chọn biến dòng có tỉ số </a:t>
            </a:r>
          </a:p>
          <a:p>
            <a:pPr marL="457200" lvl="1" indent="0">
              <a:buFont typeface="Calibri" panose="020F0502020204030204" pitchFamily="34" charset="0"/>
              <a:buNone/>
            </a:pPr>
            <a:endParaRPr lang="en-US" dirty="0"/>
          </a:p>
        </p:txBody>
      </p:sp>
      <mc:AlternateContent xmlns:mc="http://schemas.openxmlformats.org/markup-compatibility/2006" xmlns:a14="http://schemas.microsoft.com/office/drawing/2010/main">
        <mc:Choice Requires="a14">
          <p:sp>
            <p:nvSpPr>
              <p:cNvPr id="13" name="Rectangle 12"/>
              <p:cNvSpPr/>
              <p:nvPr/>
            </p:nvSpPr>
            <p:spPr>
              <a:xfrm>
                <a:off x="8825989" y="4146926"/>
                <a:ext cx="2180533" cy="523220"/>
              </a:xfrm>
              <a:prstGeom prst="rect">
                <a:avLst/>
              </a:prstGeom>
            </p:spPr>
            <p:txBody>
              <a:bodyPr wrap="none">
                <a:spAutoFit/>
              </a:bodyPr>
              <a:lstStyle/>
              <a:p>
                <a14:m>
                  <m:oMath xmlns:m="http://schemas.openxmlformats.org/officeDocument/2006/math">
                    <m:sSub>
                      <m:sSubPr>
                        <m:ctrlPr>
                          <a:rPr lang="en-US" sz="2800"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latin typeface="Cambria Math" panose="02040503050406030204" pitchFamily="18" charset="0"/>
                            <a:ea typeface="Times New Roman" panose="02020603050405020304" pitchFamily="18" charset="0"/>
                            <a:cs typeface="Times New Roman" panose="02020603050405020304" pitchFamily="18" charset="0"/>
                          </a:rPr>
                          <m:t>n</m:t>
                        </m:r>
                      </m:e>
                      <m:sub>
                        <m:r>
                          <m:rPr>
                            <m:sty m:val="p"/>
                          </m:rPr>
                          <a:rPr lang="en-US" sz="2800">
                            <a:latin typeface="Cambria Math" panose="02040503050406030204" pitchFamily="18" charset="0"/>
                            <a:ea typeface="Times New Roman" panose="02020603050405020304" pitchFamily="18" charset="0"/>
                            <a:cs typeface="Times New Roman" panose="02020603050405020304" pitchFamily="18" charset="0"/>
                          </a:rPr>
                          <m:t>BI</m:t>
                        </m:r>
                      </m:sub>
                    </m:sSub>
                    <m:r>
                      <a:rPr lang="en-US" sz="2800">
                        <a:latin typeface="Cambria Math" panose="02040503050406030204" pitchFamily="18" charset="0"/>
                        <a:ea typeface="Times New Roman" panose="02020603050405020304" pitchFamily="18" charset="0"/>
                        <a:cs typeface="Times New Roman" panose="02020603050405020304" pitchFamily="18" charset="0"/>
                      </a:rPr>
                      <m:t>=500:1</m:t>
                    </m:r>
                  </m:oMath>
                </a14:m>
                <a:r>
                  <a:rPr lang="en-US" sz="2800">
                    <a:latin typeface="+mj-lt"/>
                    <a:ea typeface="Times New Roman" panose="02020603050405020304" pitchFamily="18" charset="0"/>
                  </a:rPr>
                  <a:t> </a:t>
                </a:r>
                <a:endParaRPr lang="en-US" sz="2800">
                  <a:latin typeface="+mj-lt"/>
                </a:endParaRPr>
              </a:p>
            </p:txBody>
          </p:sp>
        </mc:Choice>
        <mc:Fallback xmlns="">
          <p:sp>
            <p:nvSpPr>
              <p:cNvPr id="13" name="Rectangle 12"/>
              <p:cNvSpPr>
                <a:spLocks noRot="1" noChangeAspect="1" noMove="1" noResize="1" noEditPoints="1" noAdjustHandles="1" noChangeArrowheads="1" noChangeShapeType="1" noTextEdit="1"/>
              </p:cNvSpPr>
              <p:nvPr/>
            </p:nvSpPr>
            <p:spPr>
              <a:xfrm>
                <a:off x="8825989" y="4146926"/>
                <a:ext cx="2180533" cy="523220"/>
              </a:xfrm>
              <a:prstGeom prst="rect">
                <a:avLst/>
              </a:prstGeom>
              <a:blipFill>
                <a:blip r:embed="rId3"/>
                <a:stretch>
                  <a:fillRect/>
                </a:stretch>
              </a:blipFill>
            </p:spPr>
            <p:txBody>
              <a:bodyPr/>
              <a:lstStyle/>
              <a:p>
                <a:r>
                  <a:rPr lang="en-US">
                    <a:noFill/>
                  </a:rPr>
                  <a:t> </a:t>
                </a:r>
              </a:p>
            </p:txBody>
          </p:sp>
        </mc:Fallback>
      </mc:AlternateContent>
      <p:sp>
        <p:nvSpPr>
          <p:cNvPr id="10"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smtClean="0"/>
              <a:t>6</a:t>
            </a:r>
            <a:endParaRPr lang="en-US" sz="1100" b="1" dirty="0"/>
          </a:p>
        </p:txBody>
      </p:sp>
    </p:spTree>
    <p:extLst>
      <p:ext uri="{BB962C8B-B14F-4D97-AF65-F5344CB8AC3E}">
        <p14:creationId xmlns:p14="http://schemas.microsoft.com/office/powerpoint/2010/main" val="1085552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30053" y="303100"/>
            <a:ext cx="10479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a:lstStyle>
          <a:p>
            <a:r>
              <a:rPr lang="en-US" smtClean="0"/>
              <a:t>TÍNH TOÁN THÔNG SỐ RELAY CHO MÁY CẮT ĐẦU XUẤT TUYẾN TRUNG ÁP</a:t>
            </a:r>
            <a:endParaRPr lang="en-US" dirty="0"/>
          </a:p>
        </p:txBody>
      </p:sp>
      <p:sp>
        <p:nvSpPr>
          <p:cNvPr id="11" name="Content Placeholder 4"/>
          <p:cNvSpPr>
            <a:spLocks noGrp="1"/>
          </p:cNvSpPr>
          <p:nvPr>
            <p:ph sz="half" idx="1"/>
          </p:nvPr>
        </p:nvSpPr>
        <p:spPr>
          <a:xfrm>
            <a:off x="669958" y="1585092"/>
            <a:ext cx="10439401" cy="4351338"/>
          </a:xfrm>
        </p:spPr>
        <p:txBody>
          <a:bodyPr>
            <a:normAutofit/>
          </a:bodyPr>
          <a:lstStyle/>
          <a:p>
            <a:pPr algn="just"/>
            <a:r>
              <a:rPr lang="en-US" smtClean="0"/>
              <a:t>Tính toán các thông số cài đặt relay tại thanh cái 22 kV</a:t>
            </a:r>
            <a:endParaRPr lang="en-US" dirty="0" smtClean="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880163504"/>
                  </p:ext>
                </p:extLst>
              </p:nvPr>
            </p:nvGraphicFramePr>
            <p:xfrm>
              <a:off x="1687513" y="4740177"/>
              <a:ext cx="8017960" cy="1507961"/>
            </p:xfrm>
            <a:graphic>
              <a:graphicData uri="http://schemas.openxmlformats.org/drawingml/2006/table">
                <a:tbl>
                  <a:tblPr firstRow="1" bandRow="1">
                    <a:tableStyleId>{5C22544A-7EE6-4342-B048-85BDC9FD1C3A}</a:tableStyleId>
                  </a:tblPr>
                  <a:tblGrid>
                    <a:gridCol w="1004353">
                      <a:extLst>
                        <a:ext uri="{9D8B030D-6E8A-4147-A177-3AD203B41FA5}">
                          <a16:colId xmlns:a16="http://schemas.microsoft.com/office/drawing/2014/main" val="4210268925"/>
                        </a:ext>
                      </a:extLst>
                    </a:gridCol>
                    <a:gridCol w="1001542">
                      <a:extLst>
                        <a:ext uri="{9D8B030D-6E8A-4147-A177-3AD203B41FA5}">
                          <a16:colId xmlns:a16="http://schemas.microsoft.com/office/drawing/2014/main" val="1218878050"/>
                        </a:ext>
                      </a:extLst>
                    </a:gridCol>
                    <a:gridCol w="1002479">
                      <a:extLst>
                        <a:ext uri="{9D8B030D-6E8A-4147-A177-3AD203B41FA5}">
                          <a16:colId xmlns:a16="http://schemas.microsoft.com/office/drawing/2014/main" val="272260646"/>
                        </a:ext>
                      </a:extLst>
                    </a:gridCol>
                    <a:gridCol w="1001542">
                      <a:extLst>
                        <a:ext uri="{9D8B030D-6E8A-4147-A177-3AD203B41FA5}">
                          <a16:colId xmlns:a16="http://schemas.microsoft.com/office/drawing/2014/main" val="2295051812"/>
                        </a:ext>
                      </a:extLst>
                    </a:gridCol>
                    <a:gridCol w="1003417">
                      <a:extLst>
                        <a:ext uri="{9D8B030D-6E8A-4147-A177-3AD203B41FA5}">
                          <a16:colId xmlns:a16="http://schemas.microsoft.com/office/drawing/2014/main" val="1921552790"/>
                        </a:ext>
                      </a:extLst>
                    </a:gridCol>
                    <a:gridCol w="1002479">
                      <a:extLst>
                        <a:ext uri="{9D8B030D-6E8A-4147-A177-3AD203B41FA5}">
                          <a16:colId xmlns:a16="http://schemas.microsoft.com/office/drawing/2014/main" val="717596477"/>
                        </a:ext>
                      </a:extLst>
                    </a:gridCol>
                    <a:gridCol w="999669">
                      <a:extLst>
                        <a:ext uri="{9D8B030D-6E8A-4147-A177-3AD203B41FA5}">
                          <a16:colId xmlns:a16="http://schemas.microsoft.com/office/drawing/2014/main" val="1205303465"/>
                        </a:ext>
                      </a:extLst>
                    </a:gridCol>
                    <a:gridCol w="1002479">
                      <a:extLst>
                        <a:ext uri="{9D8B030D-6E8A-4147-A177-3AD203B41FA5}">
                          <a16:colId xmlns:a16="http://schemas.microsoft.com/office/drawing/2014/main" val="1177777994"/>
                        </a:ext>
                      </a:extLst>
                    </a:gridCol>
                  </a:tblGrid>
                  <a:tr h="466791">
                    <a:tc gridSpan="2">
                      <a:txBody>
                        <a:bodyPr/>
                        <a:lstStyle/>
                        <a:p>
                          <a:pPr marL="0" marR="0" algn="ctr">
                            <a:lnSpc>
                              <a:spcPct val="150000"/>
                            </a:lnSpc>
                            <a:spcBef>
                              <a:spcPts val="0"/>
                            </a:spcBef>
                            <a:spcAft>
                              <a:spcPts val="0"/>
                            </a:spcAft>
                          </a:pPr>
                          <a:r>
                            <a:rPr lang="en-US" sz="2000">
                              <a:effectLst/>
                              <a:latin typeface="+mj-lt"/>
                            </a:rPr>
                            <a:t>BV50</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BV50N</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BV51</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BV51N</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2920525604"/>
                      </a:ext>
                    </a:extLst>
                  </a:tr>
                  <a:tr h="520585">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𝐭</m:t>
                                    </m:r>
                                  </m:e>
                                  <m:sub>
                                    <m:r>
                                      <a:rPr lang="en-US" sz="2000">
                                        <a:effectLst/>
                                        <a:latin typeface="Cambria Math" panose="02040503050406030204" pitchFamily="18" charset="0"/>
                                      </a:rPr>
                                      <m: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𝟎</m:t>
                                    </m:r>
                                    <m:r>
                                      <a:rPr lang="en-US" sz="2000">
                                        <a:effectLst/>
                                        <a:latin typeface="Cambria Math" panose="02040503050406030204" pitchFamily="18" charset="0"/>
                                      </a:rPr>
                                      <m: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𝐭</m:t>
                                    </m:r>
                                  </m:e>
                                  <m:sub>
                                    <m:r>
                                      <a:rPr lang="en-US" sz="2000">
                                        <a:effectLst/>
                                        <a:latin typeface="Cambria Math" panose="02040503050406030204" pitchFamily="18" charset="0"/>
                                      </a:rPr>
                                      <m: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&gt;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𝐤</m:t>
                                    </m:r>
                                  </m:e>
                                  <m:sub>
                                    <m:r>
                                      <a:rPr lang="en-US" sz="2000">
                                        <a:effectLst/>
                                        <a:latin typeface="Cambria Math" panose="02040503050406030204" pitchFamily="18" charset="0"/>
                                      </a:rPr>
                                      <m:t>𝐭</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𝟎</m:t>
                                    </m:r>
                                    <m:r>
                                      <a:rPr lang="en-US" sz="2000">
                                        <a:effectLst/>
                                        <a:latin typeface="Cambria Math" panose="02040503050406030204" pitchFamily="18" charset="0"/>
                                      </a:rPr>
                                      <m:t>&gt;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𝐤</m:t>
                                    </m:r>
                                  </m:e>
                                  <m:sub>
                                    <m:r>
                                      <a:rPr lang="en-US" sz="2000">
                                        <a:effectLst/>
                                        <a:latin typeface="Cambria Math" panose="02040503050406030204" pitchFamily="18" charset="0"/>
                                      </a:rPr>
                                      <m:t>𝐭</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81709"/>
                      </a:ext>
                    </a:extLst>
                  </a:tr>
                  <a:tr h="520585">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23.94</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0.05</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 xmlns:m="http://schemas.openxmlformats.org/officeDocument/2006/math">
                              <m:r>
                                <a:rPr lang="en-US" sz="2000">
                                  <a:effectLst/>
                                  <a:latin typeface="Cambria Math" panose="02040503050406030204" pitchFamily="18" charset="0"/>
                                </a:rPr>
                                <m:t>16.8</m:t>
                              </m:r>
                            </m:oMath>
                          </a14:m>
                          <a:r>
                            <a:rPr lang="en-US" sz="2000">
                              <a:effectLst/>
                              <a:latin typeface="+mj-lt"/>
                            </a:rPr>
                            <a:t> </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smtClean="0">
                                    <a:effectLst/>
                                    <a:latin typeface="Cambria Math" panose="02040503050406030204" pitchFamily="18" charset="0"/>
                                  </a:rPr>
                                  <m:t>0.</m:t>
                                </m:r>
                                <m:r>
                                  <a:rPr lang="en-US" sz="2000" b="0" i="0" smtClean="0">
                                    <a:effectLst/>
                                    <a:latin typeface="Cambria Math" panose="02040503050406030204" pitchFamily="18" charset="0"/>
                                  </a:rPr>
                                  <m:t>02</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0.59 </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1.17</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0.6</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0.47</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7851036"/>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880163504"/>
                  </p:ext>
                </p:extLst>
              </p:nvPr>
            </p:nvGraphicFramePr>
            <p:xfrm>
              <a:off x="1687513" y="4740177"/>
              <a:ext cx="8017960" cy="1507961"/>
            </p:xfrm>
            <a:graphic>
              <a:graphicData uri="http://schemas.openxmlformats.org/drawingml/2006/table">
                <a:tbl>
                  <a:tblPr firstRow="1" bandRow="1">
                    <a:tableStyleId>{5C22544A-7EE6-4342-B048-85BDC9FD1C3A}</a:tableStyleId>
                  </a:tblPr>
                  <a:tblGrid>
                    <a:gridCol w="1004353">
                      <a:extLst>
                        <a:ext uri="{9D8B030D-6E8A-4147-A177-3AD203B41FA5}">
                          <a16:colId xmlns:a16="http://schemas.microsoft.com/office/drawing/2014/main" val="4210268925"/>
                        </a:ext>
                      </a:extLst>
                    </a:gridCol>
                    <a:gridCol w="1001542">
                      <a:extLst>
                        <a:ext uri="{9D8B030D-6E8A-4147-A177-3AD203B41FA5}">
                          <a16:colId xmlns:a16="http://schemas.microsoft.com/office/drawing/2014/main" val="1218878050"/>
                        </a:ext>
                      </a:extLst>
                    </a:gridCol>
                    <a:gridCol w="1002479">
                      <a:extLst>
                        <a:ext uri="{9D8B030D-6E8A-4147-A177-3AD203B41FA5}">
                          <a16:colId xmlns:a16="http://schemas.microsoft.com/office/drawing/2014/main" val="272260646"/>
                        </a:ext>
                      </a:extLst>
                    </a:gridCol>
                    <a:gridCol w="1001542">
                      <a:extLst>
                        <a:ext uri="{9D8B030D-6E8A-4147-A177-3AD203B41FA5}">
                          <a16:colId xmlns:a16="http://schemas.microsoft.com/office/drawing/2014/main" val="2295051812"/>
                        </a:ext>
                      </a:extLst>
                    </a:gridCol>
                    <a:gridCol w="1003417">
                      <a:extLst>
                        <a:ext uri="{9D8B030D-6E8A-4147-A177-3AD203B41FA5}">
                          <a16:colId xmlns:a16="http://schemas.microsoft.com/office/drawing/2014/main" val="1921552790"/>
                        </a:ext>
                      </a:extLst>
                    </a:gridCol>
                    <a:gridCol w="1002479">
                      <a:extLst>
                        <a:ext uri="{9D8B030D-6E8A-4147-A177-3AD203B41FA5}">
                          <a16:colId xmlns:a16="http://schemas.microsoft.com/office/drawing/2014/main" val="717596477"/>
                        </a:ext>
                      </a:extLst>
                    </a:gridCol>
                    <a:gridCol w="999669">
                      <a:extLst>
                        <a:ext uri="{9D8B030D-6E8A-4147-A177-3AD203B41FA5}">
                          <a16:colId xmlns:a16="http://schemas.microsoft.com/office/drawing/2014/main" val="1205303465"/>
                        </a:ext>
                      </a:extLst>
                    </a:gridCol>
                    <a:gridCol w="1002479">
                      <a:extLst>
                        <a:ext uri="{9D8B030D-6E8A-4147-A177-3AD203B41FA5}">
                          <a16:colId xmlns:a16="http://schemas.microsoft.com/office/drawing/2014/main" val="1177777994"/>
                        </a:ext>
                      </a:extLst>
                    </a:gridCol>
                  </a:tblGrid>
                  <a:tr h="466791">
                    <a:tc gridSpan="2">
                      <a:txBody>
                        <a:bodyPr/>
                        <a:lstStyle/>
                        <a:p>
                          <a:pPr marL="0" marR="0" algn="ctr">
                            <a:lnSpc>
                              <a:spcPct val="150000"/>
                            </a:lnSpc>
                            <a:spcBef>
                              <a:spcPts val="0"/>
                            </a:spcBef>
                            <a:spcAft>
                              <a:spcPts val="0"/>
                            </a:spcAft>
                          </a:pPr>
                          <a:r>
                            <a:rPr lang="en-US" sz="2000">
                              <a:effectLst/>
                              <a:latin typeface="+mj-lt"/>
                            </a:rPr>
                            <a:t>BV50</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BV50N</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BV51</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BV51N</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2920525604"/>
                      </a:ext>
                    </a:extLst>
                  </a:tr>
                  <a:tr h="520585">
                    <a:tc>
                      <a:txBody>
                        <a:bodyPr/>
                        <a:lstStyle/>
                        <a:p>
                          <a:endParaRPr lang="en-US"/>
                        </a:p>
                      </a:txBody>
                      <a:tcPr marL="68580" marR="68580" marT="0" marB="0" anchor="ctr">
                        <a:blipFill>
                          <a:blip r:embed="rId2"/>
                          <a:stretch>
                            <a:fillRect l="-606" t="-91765" r="-700606" b="-104706"/>
                          </a:stretch>
                        </a:blipFill>
                      </a:tcPr>
                    </a:tc>
                    <a:tc>
                      <a:txBody>
                        <a:bodyPr/>
                        <a:lstStyle/>
                        <a:p>
                          <a:endParaRPr lang="en-US"/>
                        </a:p>
                      </a:txBody>
                      <a:tcPr marL="68580" marR="68580" marT="0" marB="0" anchor="ctr">
                        <a:blipFill>
                          <a:blip r:embed="rId2"/>
                          <a:stretch>
                            <a:fillRect l="-101220" t="-91765" r="-604878" b="-104706"/>
                          </a:stretch>
                        </a:blipFill>
                      </a:tcPr>
                    </a:tc>
                    <a:tc>
                      <a:txBody>
                        <a:bodyPr/>
                        <a:lstStyle/>
                        <a:p>
                          <a:endParaRPr lang="en-US"/>
                        </a:p>
                      </a:txBody>
                      <a:tcPr marL="68580" marR="68580" marT="0" marB="0" anchor="ctr">
                        <a:blipFill>
                          <a:blip r:embed="rId2"/>
                          <a:stretch>
                            <a:fillRect l="-200000" t="-91765" r="-501212" b="-104706"/>
                          </a:stretch>
                        </a:blipFill>
                      </a:tcPr>
                    </a:tc>
                    <a:tc>
                      <a:txBody>
                        <a:bodyPr/>
                        <a:lstStyle/>
                        <a:p>
                          <a:endParaRPr lang="en-US"/>
                        </a:p>
                      </a:txBody>
                      <a:tcPr marL="68580" marR="68580" marT="0" marB="0" anchor="ctr">
                        <a:blipFill>
                          <a:blip r:embed="rId2"/>
                          <a:stretch>
                            <a:fillRect l="-300000" t="-91765" r="-401212" b="-104706"/>
                          </a:stretch>
                        </a:blipFill>
                      </a:tcPr>
                    </a:tc>
                    <a:tc>
                      <a:txBody>
                        <a:bodyPr/>
                        <a:lstStyle/>
                        <a:p>
                          <a:endParaRPr lang="en-US"/>
                        </a:p>
                      </a:txBody>
                      <a:tcPr marL="68580" marR="68580" marT="0" marB="0" anchor="ctr">
                        <a:blipFill>
                          <a:blip r:embed="rId2"/>
                          <a:stretch>
                            <a:fillRect l="-402439" t="-91765" r="-303659" b="-104706"/>
                          </a:stretch>
                        </a:blipFill>
                      </a:tcPr>
                    </a:tc>
                    <a:tc>
                      <a:txBody>
                        <a:bodyPr/>
                        <a:lstStyle/>
                        <a:p>
                          <a:endParaRPr lang="en-US"/>
                        </a:p>
                      </a:txBody>
                      <a:tcPr marL="68580" marR="68580" marT="0" marB="0" anchor="ctr">
                        <a:blipFill>
                          <a:blip r:embed="rId2"/>
                          <a:stretch>
                            <a:fillRect l="-499394" t="-91765" r="-201818" b="-104706"/>
                          </a:stretch>
                        </a:blipFill>
                      </a:tcPr>
                    </a:tc>
                    <a:tc>
                      <a:txBody>
                        <a:bodyPr/>
                        <a:lstStyle/>
                        <a:p>
                          <a:endParaRPr lang="en-US"/>
                        </a:p>
                      </a:txBody>
                      <a:tcPr marL="68580" marR="68580" marT="0" marB="0" anchor="ctr">
                        <a:blipFill>
                          <a:blip r:embed="rId2"/>
                          <a:stretch>
                            <a:fillRect l="-603049" t="-91765" r="-103049" b="-104706"/>
                          </a:stretch>
                        </a:blipFill>
                      </a:tcPr>
                    </a:tc>
                    <a:tc>
                      <a:txBody>
                        <a:bodyPr/>
                        <a:lstStyle/>
                        <a:p>
                          <a:endParaRPr lang="en-US"/>
                        </a:p>
                      </a:txBody>
                      <a:tcPr marL="68580" marR="68580" marT="0" marB="0" anchor="ctr">
                        <a:blipFill>
                          <a:blip r:embed="rId2"/>
                          <a:stretch>
                            <a:fillRect l="-698788" t="-91765" r="-2424" b="-104706"/>
                          </a:stretch>
                        </a:blipFill>
                      </a:tcPr>
                    </a:tc>
                    <a:extLst>
                      <a:ext uri="{0D108BD9-81ED-4DB2-BD59-A6C34878D82A}">
                        <a16:rowId xmlns:a16="http://schemas.microsoft.com/office/drawing/2014/main" val="39881709"/>
                      </a:ext>
                    </a:extLst>
                  </a:tr>
                  <a:tr h="520585">
                    <a:tc>
                      <a:txBody>
                        <a:bodyPr/>
                        <a:lstStyle/>
                        <a:p>
                          <a:endParaRPr lang="en-US"/>
                        </a:p>
                      </a:txBody>
                      <a:tcPr marL="68580" marR="68580" marT="0" marB="0" anchor="ctr">
                        <a:blipFill>
                          <a:blip r:embed="rId2"/>
                          <a:stretch>
                            <a:fillRect l="-606" t="-189535" r="-700606" b="-3488"/>
                          </a:stretch>
                        </a:blipFill>
                      </a:tcPr>
                    </a:tc>
                    <a:tc>
                      <a:txBody>
                        <a:bodyPr/>
                        <a:lstStyle/>
                        <a:p>
                          <a:endParaRPr lang="en-US"/>
                        </a:p>
                      </a:txBody>
                      <a:tcPr marL="68580" marR="68580" marT="0" marB="0" anchor="ctr">
                        <a:blipFill>
                          <a:blip r:embed="rId2"/>
                          <a:stretch>
                            <a:fillRect l="-101220" t="-189535" r="-604878" b="-3488"/>
                          </a:stretch>
                        </a:blipFill>
                      </a:tcPr>
                    </a:tc>
                    <a:tc>
                      <a:txBody>
                        <a:bodyPr/>
                        <a:lstStyle/>
                        <a:p>
                          <a:endParaRPr lang="en-US"/>
                        </a:p>
                      </a:txBody>
                      <a:tcPr marL="68580" marR="68580" marT="0" marB="0" anchor="ctr">
                        <a:blipFill>
                          <a:blip r:embed="rId2"/>
                          <a:stretch>
                            <a:fillRect l="-200000" t="-189535" r="-501212" b="-3488"/>
                          </a:stretch>
                        </a:blipFill>
                      </a:tcPr>
                    </a:tc>
                    <a:tc>
                      <a:txBody>
                        <a:bodyPr/>
                        <a:lstStyle/>
                        <a:p>
                          <a:endParaRPr lang="en-US"/>
                        </a:p>
                      </a:txBody>
                      <a:tcPr marL="68580" marR="68580" marT="0" marB="0" anchor="ctr">
                        <a:blipFill>
                          <a:blip r:embed="rId2"/>
                          <a:stretch>
                            <a:fillRect l="-300000" t="-189535" r="-401212" b="-3488"/>
                          </a:stretch>
                        </a:blipFill>
                      </a:tcPr>
                    </a:tc>
                    <a:tc>
                      <a:txBody>
                        <a:bodyPr/>
                        <a:lstStyle/>
                        <a:p>
                          <a:endParaRPr lang="en-US"/>
                        </a:p>
                      </a:txBody>
                      <a:tcPr marL="68580" marR="68580" marT="0" marB="0" anchor="ctr">
                        <a:blipFill>
                          <a:blip r:embed="rId2"/>
                          <a:stretch>
                            <a:fillRect l="-402439" t="-189535" r="-303659" b="-3488"/>
                          </a:stretch>
                        </a:blipFill>
                      </a:tcPr>
                    </a:tc>
                    <a:tc>
                      <a:txBody>
                        <a:bodyPr/>
                        <a:lstStyle/>
                        <a:p>
                          <a:endParaRPr lang="en-US"/>
                        </a:p>
                      </a:txBody>
                      <a:tcPr marL="68580" marR="68580" marT="0" marB="0" anchor="ctr">
                        <a:blipFill>
                          <a:blip r:embed="rId2"/>
                          <a:stretch>
                            <a:fillRect l="-499394" t="-189535" r="-201818" b="-3488"/>
                          </a:stretch>
                        </a:blipFill>
                      </a:tcPr>
                    </a:tc>
                    <a:tc>
                      <a:txBody>
                        <a:bodyPr/>
                        <a:lstStyle/>
                        <a:p>
                          <a:endParaRPr lang="en-US"/>
                        </a:p>
                      </a:txBody>
                      <a:tcPr marL="68580" marR="68580" marT="0" marB="0" anchor="ctr">
                        <a:blipFill>
                          <a:blip r:embed="rId2"/>
                          <a:stretch>
                            <a:fillRect l="-603049" t="-189535" r="-103049" b="-3488"/>
                          </a:stretch>
                        </a:blipFill>
                      </a:tcPr>
                    </a:tc>
                    <a:tc>
                      <a:txBody>
                        <a:bodyPr/>
                        <a:lstStyle/>
                        <a:p>
                          <a:endParaRPr lang="en-US"/>
                        </a:p>
                      </a:txBody>
                      <a:tcPr marL="68580" marR="68580" marT="0" marB="0" anchor="ctr">
                        <a:blipFill>
                          <a:blip r:embed="rId2"/>
                          <a:stretch>
                            <a:fillRect l="-698788" t="-189535" r="-2424" b="-3488"/>
                          </a:stretch>
                        </a:blipFill>
                      </a:tcPr>
                    </a:tc>
                    <a:extLst>
                      <a:ext uri="{0D108BD9-81ED-4DB2-BD59-A6C34878D82A}">
                        <a16:rowId xmlns:a16="http://schemas.microsoft.com/office/drawing/2014/main" val="1297851036"/>
                      </a:ext>
                    </a:extLst>
                  </a:tr>
                </a:tbl>
              </a:graphicData>
            </a:graphic>
          </p:graphicFrame>
        </mc:Fallback>
      </mc:AlternateContent>
      <p:sp>
        <p:nvSpPr>
          <p:cNvPr id="14" name="Content Placeholder 4"/>
          <p:cNvSpPr txBox="1">
            <a:spLocks/>
          </p:cNvSpPr>
          <p:nvPr/>
        </p:nvSpPr>
        <p:spPr>
          <a:xfrm>
            <a:off x="669958" y="3760761"/>
            <a:ext cx="10439401" cy="6597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mtClean="0"/>
              <a:t>Chỉnh định lại các thông số cài đặt relay tại thanh cái 22 kV </a:t>
            </a:r>
            <a:r>
              <a:rPr lang="en-US"/>
              <a:t>sau khi sử dụng ETAP </a:t>
            </a:r>
            <a:endParaRPr lang="en-US" dirty="0" smtClean="0"/>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515750248"/>
                  </p:ext>
                </p:extLst>
              </p:nvPr>
            </p:nvGraphicFramePr>
            <p:xfrm>
              <a:off x="1687512" y="2150051"/>
              <a:ext cx="8017961" cy="1458996"/>
            </p:xfrm>
            <a:graphic>
              <a:graphicData uri="http://schemas.openxmlformats.org/drawingml/2006/table">
                <a:tbl>
                  <a:tblPr firstRow="1" firstCol="1" bandRow="1">
                    <a:tableStyleId>{5C22544A-7EE6-4342-B048-85BDC9FD1C3A}</a:tableStyleId>
                  </a:tblPr>
                  <a:tblGrid>
                    <a:gridCol w="1117177">
                      <a:extLst>
                        <a:ext uri="{9D8B030D-6E8A-4147-A177-3AD203B41FA5}">
                          <a16:colId xmlns:a16="http://schemas.microsoft.com/office/drawing/2014/main" val="1766895474"/>
                        </a:ext>
                      </a:extLst>
                    </a:gridCol>
                    <a:gridCol w="1037378">
                      <a:extLst>
                        <a:ext uri="{9D8B030D-6E8A-4147-A177-3AD203B41FA5}">
                          <a16:colId xmlns:a16="http://schemas.microsoft.com/office/drawing/2014/main" val="1567420705"/>
                        </a:ext>
                      </a:extLst>
                    </a:gridCol>
                    <a:gridCol w="1118063">
                      <a:extLst>
                        <a:ext uri="{9D8B030D-6E8A-4147-A177-3AD203B41FA5}">
                          <a16:colId xmlns:a16="http://schemas.microsoft.com/office/drawing/2014/main" val="1542796162"/>
                        </a:ext>
                      </a:extLst>
                    </a:gridCol>
                    <a:gridCol w="946054">
                      <a:extLst>
                        <a:ext uri="{9D8B030D-6E8A-4147-A177-3AD203B41FA5}">
                          <a16:colId xmlns:a16="http://schemas.microsoft.com/office/drawing/2014/main" val="3829481783"/>
                        </a:ext>
                      </a:extLst>
                    </a:gridCol>
                    <a:gridCol w="947827">
                      <a:extLst>
                        <a:ext uri="{9D8B030D-6E8A-4147-A177-3AD203B41FA5}">
                          <a16:colId xmlns:a16="http://schemas.microsoft.com/office/drawing/2014/main" val="2548259776"/>
                        </a:ext>
                      </a:extLst>
                    </a:gridCol>
                    <a:gridCol w="954034">
                      <a:extLst>
                        <a:ext uri="{9D8B030D-6E8A-4147-A177-3AD203B41FA5}">
                          <a16:colId xmlns:a16="http://schemas.microsoft.com/office/drawing/2014/main" val="1564474960"/>
                        </a:ext>
                      </a:extLst>
                    </a:gridCol>
                    <a:gridCol w="943394">
                      <a:extLst>
                        <a:ext uri="{9D8B030D-6E8A-4147-A177-3AD203B41FA5}">
                          <a16:colId xmlns:a16="http://schemas.microsoft.com/office/drawing/2014/main" val="3778902703"/>
                        </a:ext>
                      </a:extLst>
                    </a:gridCol>
                    <a:gridCol w="954034">
                      <a:extLst>
                        <a:ext uri="{9D8B030D-6E8A-4147-A177-3AD203B41FA5}">
                          <a16:colId xmlns:a16="http://schemas.microsoft.com/office/drawing/2014/main" val="221056388"/>
                        </a:ext>
                      </a:extLst>
                    </a:gridCol>
                  </a:tblGrid>
                  <a:tr h="449096">
                    <a:tc gridSpan="2">
                      <a:txBody>
                        <a:bodyPr/>
                        <a:lstStyle/>
                        <a:p>
                          <a:pPr marL="0" marR="0" algn="ctr">
                            <a:lnSpc>
                              <a:spcPct val="150000"/>
                            </a:lnSpc>
                            <a:spcBef>
                              <a:spcPts val="0"/>
                            </a:spcBef>
                            <a:spcAft>
                              <a:spcPts val="0"/>
                            </a:spcAft>
                          </a:pPr>
                          <a:r>
                            <a:rPr lang="en-US" sz="2000">
                              <a:effectLst/>
                              <a:latin typeface="+mj-lt"/>
                            </a:rPr>
                            <a:t>BV50</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BV50N</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BV51</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BV51N</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591869907"/>
                      </a:ext>
                    </a:extLst>
                  </a:tr>
                  <a:tr h="500898">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𝐭</m:t>
                                    </m:r>
                                  </m:e>
                                  <m:sub>
                                    <m:r>
                                      <a:rPr lang="en-US" sz="2000">
                                        <a:effectLst/>
                                        <a:latin typeface="Cambria Math" panose="02040503050406030204" pitchFamily="18" charset="0"/>
                                      </a:rPr>
                                      <m: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𝟎</m:t>
                                    </m:r>
                                    <m:r>
                                      <a:rPr lang="en-US" sz="2000">
                                        <a:effectLst/>
                                        <a:latin typeface="Cambria Math" panose="02040503050406030204" pitchFamily="18" charset="0"/>
                                      </a:rPr>
                                      <m: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𝐭</m:t>
                                    </m:r>
                                  </m:e>
                                  <m:sub>
                                    <m:r>
                                      <a:rPr lang="en-US" sz="2000">
                                        <a:effectLst/>
                                        <a:latin typeface="Cambria Math" panose="02040503050406030204" pitchFamily="18" charset="0"/>
                                      </a:rPr>
                                      <m: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&gt;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𝐤</m:t>
                                    </m:r>
                                  </m:e>
                                  <m:sub>
                                    <m:r>
                                      <a:rPr lang="en-US" sz="2000">
                                        <a:effectLst/>
                                        <a:latin typeface="Cambria Math" panose="02040503050406030204" pitchFamily="18" charset="0"/>
                                      </a:rPr>
                                      <m:t>𝐭</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𝐈</m:t>
                                    </m:r>
                                  </m:e>
                                  <m:sub>
                                    <m:r>
                                      <a:rPr lang="en-US" sz="2000">
                                        <a:effectLst/>
                                        <a:latin typeface="Cambria Math" panose="02040503050406030204" pitchFamily="18" charset="0"/>
                                      </a:rPr>
                                      <m:t>𝟎</m:t>
                                    </m:r>
                                    <m:r>
                                      <a:rPr lang="en-US" sz="2000">
                                        <a:effectLst/>
                                        <a:latin typeface="Cambria Math" panose="02040503050406030204" pitchFamily="18" charset="0"/>
                                      </a:rPr>
                                      <m:t>&gt;</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𝐤</m:t>
                                    </m:r>
                                  </m:e>
                                  <m:sub>
                                    <m:r>
                                      <a:rPr lang="en-US" sz="2000">
                                        <a:effectLst/>
                                        <a:latin typeface="Cambria Math" panose="02040503050406030204" pitchFamily="18" charset="0"/>
                                      </a:rPr>
                                      <m:t>𝐭</m:t>
                                    </m:r>
                                  </m:sub>
                                </m:sSub>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750022"/>
                      </a:ext>
                    </a:extLst>
                  </a:tr>
                  <a:tr h="500898">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23.94</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0.05</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16.8</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0.02</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0.59</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1.5077</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0.6</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0.8106</m:t>
                                </m:r>
                              </m:oMath>
                            </m:oMathPara>
                          </a14:m>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378925"/>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515750248"/>
                  </p:ext>
                </p:extLst>
              </p:nvPr>
            </p:nvGraphicFramePr>
            <p:xfrm>
              <a:off x="1687512" y="2150051"/>
              <a:ext cx="8017961" cy="1450892"/>
            </p:xfrm>
            <a:graphic>
              <a:graphicData uri="http://schemas.openxmlformats.org/drawingml/2006/table">
                <a:tbl>
                  <a:tblPr firstRow="1" firstCol="1" bandRow="1">
                    <a:tableStyleId>{5C22544A-7EE6-4342-B048-85BDC9FD1C3A}</a:tableStyleId>
                  </a:tblPr>
                  <a:tblGrid>
                    <a:gridCol w="1117177">
                      <a:extLst>
                        <a:ext uri="{9D8B030D-6E8A-4147-A177-3AD203B41FA5}">
                          <a16:colId xmlns:a16="http://schemas.microsoft.com/office/drawing/2014/main" val="1766895474"/>
                        </a:ext>
                      </a:extLst>
                    </a:gridCol>
                    <a:gridCol w="1037378">
                      <a:extLst>
                        <a:ext uri="{9D8B030D-6E8A-4147-A177-3AD203B41FA5}">
                          <a16:colId xmlns:a16="http://schemas.microsoft.com/office/drawing/2014/main" val="1567420705"/>
                        </a:ext>
                      </a:extLst>
                    </a:gridCol>
                    <a:gridCol w="1118063">
                      <a:extLst>
                        <a:ext uri="{9D8B030D-6E8A-4147-A177-3AD203B41FA5}">
                          <a16:colId xmlns:a16="http://schemas.microsoft.com/office/drawing/2014/main" val="1542796162"/>
                        </a:ext>
                      </a:extLst>
                    </a:gridCol>
                    <a:gridCol w="946054">
                      <a:extLst>
                        <a:ext uri="{9D8B030D-6E8A-4147-A177-3AD203B41FA5}">
                          <a16:colId xmlns:a16="http://schemas.microsoft.com/office/drawing/2014/main" val="3829481783"/>
                        </a:ext>
                      </a:extLst>
                    </a:gridCol>
                    <a:gridCol w="947827">
                      <a:extLst>
                        <a:ext uri="{9D8B030D-6E8A-4147-A177-3AD203B41FA5}">
                          <a16:colId xmlns:a16="http://schemas.microsoft.com/office/drawing/2014/main" val="2548259776"/>
                        </a:ext>
                      </a:extLst>
                    </a:gridCol>
                    <a:gridCol w="954034">
                      <a:extLst>
                        <a:ext uri="{9D8B030D-6E8A-4147-A177-3AD203B41FA5}">
                          <a16:colId xmlns:a16="http://schemas.microsoft.com/office/drawing/2014/main" val="1564474960"/>
                        </a:ext>
                      </a:extLst>
                    </a:gridCol>
                    <a:gridCol w="943394">
                      <a:extLst>
                        <a:ext uri="{9D8B030D-6E8A-4147-A177-3AD203B41FA5}">
                          <a16:colId xmlns:a16="http://schemas.microsoft.com/office/drawing/2014/main" val="3778902703"/>
                        </a:ext>
                      </a:extLst>
                    </a:gridCol>
                    <a:gridCol w="954034">
                      <a:extLst>
                        <a:ext uri="{9D8B030D-6E8A-4147-A177-3AD203B41FA5}">
                          <a16:colId xmlns:a16="http://schemas.microsoft.com/office/drawing/2014/main" val="221056388"/>
                        </a:ext>
                      </a:extLst>
                    </a:gridCol>
                  </a:tblGrid>
                  <a:tr h="449096">
                    <a:tc gridSpan="2">
                      <a:txBody>
                        <a:bodyPr/>
                        <a:lstStyle/>
                        <a:p>
                          <a:pPr marL="0" marR="0" algn="ctr">
                            <a:lnSpc>
                              <a:spcPct val="150000"/>
                            </a:lnSpc>
                            <a:spcBef>
                              <a:spcPts val="0"/>
                            </a:spcBef>
                            <a:spcAft>
                              <a:spcPts val="0"/>
                            </a:spcAft>
                          </a:pPr>
                          <a:r>
                            <a:rPr lang="en-US" sz="2000">
                              <a:effectLst/>
                              <a:latin typeface="+mj-lt"/>
                            </a:rPr>
                            <a:t>BV50</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BV50N</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BV51</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2000">
                              <a:effectLst/>
                              <a:latin typeface="+mj-lt"/>
                            </a:rPr>
                            <a:t>BV51N</a:t>
                          </a:r>
                          <a:endParaRPr lang="en-US" sz="2000">
                            <a:effectLst/>
                            <a:latin typeface="+mj-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591869907"/>
                      </a:ext>
                    </a:extLst>
                  </a:tr>
                  <a:tr h="500898">
                    <a:tc>
                      <a:txBody>
                        <a:bodyPr/>
                        <a:lstStyle/>
                        <a:p>
                          <a:endParaRPr lang="en-US"/>
                        </a:p>
                      </a:txBody>
                      <a:tcPr marL="68580" marR="68580" marT="0" marB="0" anchor="ctr">
                        <a:blipFill>
                          <a:blip r:embed="rId3"/>
                          <a:stretch>
                            <a:fillRect l="-543" t="-91463" r="-617935" b="-103659"/>
                          </a:stretch>
                        </a:blipFill>
                      </a:tcPr>
                    </a:tc>
                    <a:tc>
                      <a:txBody>
                        <a:bodyPr/>
                        <a:lstStyle/>
                        <a:p>
                          <a:endParaRPr lang="en-US"/>
                        </a:p>
                      </a:txBody>
                      <a:tcPr marL="68580" marR="68580" marT="0" marB="0" anchor="ctr">
                        <a:blipFill>
                          <a:blip r:embed="rId3"/>
                          <a:stretch>
                            <a:fillRect l="-108824" t="-91463" r="-568824" b="-103659"/>
                          </a:stretch>
                        </a:blipFill>
                      </a:tcPr>
                    </a:tc>
                    <a:tc>
                      <a:txBody>
                        <a:bodyPr/>
                        <a:lstStyle/>
                        <a:p>
                          <a:endParaRPr lang="en-US"/>
                        </a:p>
                      </a:txBody>
                      <a:tcPr marL="68580" marR="68580" marT="0" marB="0" anchor="ctr">
                        <a:blipFill>
                          <a:blip r:embed="rId3"/>
                          <a:stretch>
                            <a:fillRect l="-192935" t="-91463" r="-425543" b="-103659"/>
                          </a:stretch>
                        </a:blipFill>
                      </a:tcPr>
                    </a:tc>
                    <a:tc>
                      <a:txBody>
                        <a:bodyPr/>
                        <a:lstStyle/>
                        <a:p>
                          <a:endParaRPr lang="en-US"/>
                        </a:p>
                      </a:txBody>
                      <a:tcPr marL="68580" marR="68580" marT="0" marB="0" anchor="ctr">
                        <a:blipFill>
                          <a:blip r:embed="rId3"/>
                          <a:stretch>
                            <a:fillRect l="-347742" t="-91463" r="-405161" b="-103659"/>
                          </a:stretch>
                        </a:blipFill>
                      </a:tcPr>
                    </a:tc>
                    <a:tc>
                      <a:txBody>
                        <a:bodyPr/>
                        <a:lstStyle/>
                        <a:p>
                          <a:endParaRPr lang="en-US"/>
                        </a:p>
                      </a:txBody>
                      <a:tcPr marL="68580" marR="68580" marT="0" marB="0" anchor="ctr">
                        <a:blipFill>
                          <a:blip r:embed="rId3"/>
                          <a:stretch>
                            <a:fillRect l="-444872" t="-91463" r="-302564" b="-103659"/>
                          </a:stretch>
                        </a:blipFill>
                      </a:tcPr>
                    </a:tc>
                    <a:tc>
                      <a:txBody>
                        <a:bodyPr/>
                        <a:lstStyle/>
                        <a:p>
                          <a:endParaRPr lang="en-US"/>
                        </a:p>
                      </a:txBody>
                      <a:tcPr marL="68580" marR="68580" marT="0" marB="0" anchor="ctr">
                        <a:blipFill>
                          <a:blip r:embed="rId3"/>
                          <a:stretch>
                            <a:fillRect l="-544872" t="-91463" r="-202564" b="-103659"/>
                          </a:stretch>
                        </a:blipFill>
                      </a:tcPr>
                    </a:tc>
                    <a:tc>
                      <a:txBody>
                        <a:bodyPr/>
                        <a:lstStyle/>
                        <a:p>
                          <a:endParaRPr lang="en-US"/>
                        </a:p>
                      </a:txBody>
                      <a:tcPr marL="68580" marR="68580" marT="0" marB="0" anchor="ctr">
                        <a:blipFill>
                          <a:blip r:embed="rId3"/>
                          <a:stretch>
                            <a:fillRect l="-649032" t="-91463" r="-103871" b="-103659"/>
                          </a:stretch>
                        </a:blipFill>
                      </a:tcPr>
                    </a:tc>
                    <a:tc>
                      <a:txBody>
                        <a:bodyPr/>
                        <a:lstStyle/>
                        <a:p>
                          <a:endParaRPr lang="en-US"/>
                        </a:p>
                      </a:txBody>
                      <a:tcPr marL="68580" marR="68580" marT="0" marB="0" anchor="ctr">
                        <a:blipFill>
                          <a:blip r:embed="rId3"/>
                          <a:stretch>
                            <a:fillRect l="-739490" t="-91463" r="-2548" b="-103659"/>
                          </a:stretch>
                        </a:blipFill>
                      </a:tcPr>
                    </a:tc>
                    <a:extLst>
                      <a:ext uri="{0D108BD9-81ED-4DB2-BD59-A6C34878D82A}">
                        <a16:rowId xmlns:a16="http://schemas.microsoft.com/office/drawing/2014/main" val="478750022"/>
                      </a:ext>
                    </a:extLst>
                  </a:tr>
                  <a:tr h="500898">
                    <a:tc>
                      <a:txBody>
                        <a:bodyPr/>
                        <a:lstStyle/>
                        <a:p>
                          <a:endParaRPr lang="en-US"/>
                        </a:p>
                      </a:txBody>
                      <a:tcPr marL="68580" marR="68580" marT="0" marB="0" anchor="ctr">
                        <a:blipFill>
                          <a:blip r:embed="rId3"/>
                          <a:stretch>
                            <a:fillRect l="-543" t="-189157" r="-617935" b="-2410"/>
                          </a:stretch>
                        </a:blipFill>
                      </a:tcPr>
                    </a:tc>
                    <a:tc>
                      <a:txBody>
                        <a:bodyPr/>
                        <a:lstStyle/>
                        <a:p>
                          <a:endParaRPr lang="en-US"/>
                        </a:p>
                      </a:txBody>
                      <a:tcPr marL="68580" marR="68580" marT="0" marB="0" anchor="ctr">
                        <a:blipFill>
                          <a:blip r:embed="rId3"/>
                          <a:stretch>
                            <a:fillRect l="-108824" t="-189157" r="-568824" b="-2410"/>
                          </a:stretch>
                        </a:blipFill>
                      </a:tcPr>
                    </a:tc>
                    <a:tc>
                      <a:txBody>
                        <a:bodyPr/>
                        <a:lstStyle/>
                        <a:p>
                          <a:endParaRPr lang="en-US"/>
                        </a:p>
                      </a:txBody>
                      <a:tcPr marL="68580" marR="68580" marT="0" marB="0" anchor="ctr">
                        <a:blipFill>
                          <a:blip r:embed="rId3"/>
                          <a:stretch>
                            <a:fillRect l="-192935" t="-189157" r="-425543" b="-2410"/>
                          </a:stretch>
                        </a:blipFill>
                      </a:tcPr>
                    </a:tc>
                    <a:tc>
                      <a:txBody>
                        <a:bodyPr/>
                        <a:lstStyle/>
                        <a:p>
                          <a:endParaRPr lang="en-US"/>
                        </a:p>
                      </a:txBody>
                      <a:tcPr marL="68580" marR="68580" marT="0" marB="0" anchor="ctr">
                        <a:blipFill>
                          <a:blip r:embed="rId3"/>
                          <a:stretch>
                            <a:fillRect l="-347742" t="-189157" r="-405161" b="-2410"/>
                          </a:stretch>
                        </a:blipFill>
                      </a:tcPr>
                    </a:tc>
                    <a:tc>
                      <a:txBody>
                        <a:bodyPr/>
                        <a:lstStyle/>
                        <a:p>
                          <a:endParaRPr lang="en-US"/>
                        </a:p>
                      </a:txBody>
                      <a:tcPr marL="68580" marR="68580" marT="0" marB="0" anchor="ctr">
                        <a:blipFill>
                          <a:blip r:embed="rId3"/>
                          <a:stretch>
                            <a:fillRect l="-444872" t="-189157" r="-302564" b="-2410"/>
                          </a:stretch>
                        </a:blipFill>
                      </a:tcPr>
                    </a:tc>
                    <a:tc>
                      <a:txBody>
                        <a:bodyPr/>
                        <a:lstStyle/>
                        <a:p>
                          <a:endParaRPr lang="en-US"/>
                        </a:p>
                      </a:txBody>
                      <a:tcPr marL="68580" marR="68580" marT="0" marB="0" anchor="ctr">
                        <a:blipFill>
                          <a:blip r:embed="rId3"/>
                          <a:stretch>
                            <a:fillRect l="-544872" t="-189157" r="-202564" b="-2410"/>
                          </a:stretch>
                        </a:blipFill>
                      </a:tcPr>
                    </a:tc>
                    <a:tc>
                      <a:txBody>
                        <a:bodyPr/>
                        <a:lstStyle/>
                        <a:p>
                          <a:endParaRPr lang="en-US"/>
                        </a:p>
                      </a:txBody>
                      <a:tcPr marL="68580" marR="68580" marT="0" marB="0" anchor="ctr">
                        <a:blipFill>
                          <a:blip r:embed="rId3"/>
                          <a:stretch>
                            <a:fillRect l="-649032" t="-189157" r="-103871" b="-2410"/>
                          </a:stretch>
                        </a:blipFill>
                      </a:tcPr>
                    </a:tc>
                    <a:tc>
                      <a:txBody>
                        <a:bodyPr/>
                        <a:lstStyle/>
                        <a:p>
                          <a:endParaRPr lang="en-US"/>
                        </a:p>
                      </a:txBody>
                      <a:tcPr marL="68580" marR="68580" marT="0" marB="0" anchor="ctr">
                        <a:blipFill>
                          <a:blip r:embed="rId3"/>
                          <a:stretch>
                            <a:fillRect l="-739490" t="-189157" r="-2548" b="-2410"/>
                          </a:stretch>
                        </a:blipFill>
                      </a:tcPr>
                    </a:tc>
                    <a:extLst>
                      <a:ext uri="{0D108BD9-81ED-4DB2-BD59-A6C34878D82A}">
                        <a16:rowId xmlns:a16="http://schemas.microsoft.com/office/drawing/2014/main" val="109378925"/>
                      </a:ext>
                    </a:extLst>
                  </a:tr>
                </a:tbl>
              </a:graphicData>
            </a:graphic>
          </p:graphicFrame>
        </mc:Fallback>
      </mc:AlternateContent>
      <p:sp>
        <p:nvSpPr>
          <p:cNvPr id="7"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smtClean="0"/>
              <a:t>7</a:t>
            </a:r>
            <a:endParaRPr lang="en-US" sz="1100" b="1" dirty="0"/>
          </a:p>
        </p:txBody>
      </p:sp>
    </p:spTree>
    <p:extLst>
      <p:ext uri="{BB962C8B-B14F-4D97-AF65-F5344CB8AC3E}">
        <p14:creationId xmlns:p14="http://schemas.microsoft.com/office/powerpoint/2010/main" val="20070497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9863" y="241485"/>
            <a:ext cx="10663989" cy="1325563"/>
          </a:xfrm>
        </p:spPr>
        <p:txBody>
          <a:bodyPr/>
          <a:lstStyle/>
          <a:p>
            <a:r>
              <a:rPr lang="en-US" smtClean="0"/>
              <a:t>KIỂM TRA BẢO VỆ XUẤT TUYẾN TRUNG ÁP SỬ DỤNG PHẦN MỀM ETAP</a:t>
            </a:r>
            <a:endParaRPr lang="en-US" dirty="0"/>
          </a:p>
        </p:txBody>
      </p:sp>
      <p:sp>
        <p:nvSpPr>
          <p:cNvPr id="5" name="Content Placeholder 4"/>
          <p:cNvSpPr>
            <a:spLocks noGrp="1"/>
          </p:cNvSpPr>
          <p:nvPr>
            <p:ph sz="half" idx="1"/>
          </p:nvPr>
        </p:nvSpPr>
        <p:spPr>
          <a:xfrm>
            <a:off x="709862" y="1567047"/>
            <a:ext cx="5209675" cy="865169"/>
          </a:xfrm>
        </p:spPr>
        <p:txBody>
          <a:bodyPr>
            <a:normAutofit/>
          </a:bodyPr>
          <a:lstStyle/>
          <a:p>
            <a:pPr algn="just"/>
            <a:r>
              <a:rPr lang="en-US" smtClean="0"/>
              <a:t>Kiểm tra phối hợp FCO và relay</a:t>
            </a:r>
          </a:p>
          <a:p>
            <a:pPr algn="just"/>
            <a:endParaRPr lang="en-US" dirty="0" smtClean="0"/>
          </a:p>
          <a:p>
            <a:pPr marL="457200" lvl="1" indent="0">
              <a:buNone/>
            </a:pPr>
            <a:endParaRPr lang="en-US" dirty="0"/>
          </a:p>
        </p:txBody>
      </p:sp>
      <p:sp>
        <p:nvSpPr>
          <p:cNvPr id="9" name="Rectangle 8"/>
          <p:cNvSpPr/>
          <p:nvPr/>
        </p:nvSpPr>
        <p:spPr>
          <a:xfrm>
            <a:off x="990600" y="2062884"/>
            <a:ext cx="6096000" cy="461665"/>
          </a:xfrm>
          <a:prstGeom prst="rect">
            <a:avLst/>
          </a:prstGeom>
        </p:spPr>
        <p:txBody>
          <a:bodyPr>
            <a:spAutoFit/>
          </a:bodyPr>
          <a:lstStyle/>
          <a:p>
            <a:pPr algn="just"/>
            <a:r>
              <a:rPr lang="en-US" sz="2400" smtClean="0">
                <a:latin typeface="+mj-lt"/>
              </a:rPr>
              <a:t>VD: Ngắn mạch 3 pha</a:t>
            </a:r>
            <a:endParaRPr lang="en-US" sz="2400" dirty="0">
              <a:latin typeface="+mj-lt"/>
            </a:endParaRP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305243" y="2432216"/>
            <a:ext cx="3764063" cy="3937780"/>
          </a:xfrm>
          <a:prstGeom prst="rect">
            <a:avLst/>
          </a:prstGeom>
        </p:spPr>
      </p:pic>
      <p:sp>
        <p:nvSpPr>
          <p:cNvPr id="11" name="Content Placeholder 4"/>
          <p:cNvSpPr txBox="1">
            <a:spLocks/>
          </p:cNvSpPr>
          <p:nvPr/>
        </p:nvSpPr>
        <p:spPr>
          <a:xfrm>
            <a:off x="6344799" y="1590627"/>
            <a:ext cx="5454316" cy="75971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800" smtClean="0"/>
              <a:t>Kiểm tra phối hợp FCO và relay sau khi hiệu chỉnh lại</a:t>
            </a:r>
          </a:p>
          <a:p>
            <a:pPr marL="0" indent="0" algn="just">
              <a:buFont typeface="Calibri" panose="020F0502020204030204" pitchFamily="34" charset="0"/>
              <a:buNone/>
            </a:pPr>
            <a:endParaRPr lang="en-US" smtClean="0"/>
          </a:p>
          <a:p>
            <a:pPr algn="just"/>
            <a:endParaRPr lang="en-US" smtClean="0"/>
          </a:p>
          <a:p>
            <a:pPr marL="457200" lvl="1" indent="0">
              <a:buFont typeface="Calibri" panose="020F0502020204030204" pitchFamily="34" charset="0"/>
              <a:buNone/>
            </a:pPr>
            <a:endParaRPr lang="en-US" dirty="0"/>
          </a:p>
        </p:txBody>
      </p:sp>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6972175" y="2335607"/>
            <a:ext cx="4085139" cy="4034389"/>
          </a:xfrm>
          <a:prstGeom prst="rect">
            <a:avLst/>
          </a:prstGeom>
        </p:spPr>
      </p:pic>
      <p:sp>
        <p:nvSpPr>
          <p:cNvPr id="8" name="Footer Placeholder 3"/>
          <p:cNvSpPr txBox="1">
            <a:spLocks/>
          </p:cNvSpPr>
          <p:nvPr/>
        </p:nvSpPr>
        <p:spPr>
          <a:xfrm>
            <a:off x="4038600" y="636999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smtClean="0"/>
              <a:t>8</a:t>
            </a:r>
            <a:endParaRPr lang="en-US" sz="1100" b="1" dirty="0"/>
          </a:p>
        </p:txBody>
      </p:sp>
    </p:spTree>
    <p:extLst>
      <p:ext uri="{BB962C8B-B14F-4D97-AF65-F5344CB8AC3E}">
        <p14:creationId xmlns:p14="http://schemas.microsoft.com/office/powerpoint/2010/main" val="3084099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1493</TotalTime>
  <Words>1789</Words>
  <Application>Microsoft Office PowerPoint</Application>
  <PresentationFormat>Widescreen</PresentationFormat>
  <Paragraphs>458</Paragraphs>
  <Slides>34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Cambria</vt:lpstr>
      <vt:lpstr>Cambria Math</vt:lpstr>
      <vt:lpstr>Times New Roman</vt:lpstr>
      <vt:lpstr>Times New Roman Bold</vt:lpstr>
      <vt:lpstr>Office Theme</vt:lpstr>
      <vt:lpstr>ĐỒ ÁN TỐT NGHIỆP</vt:lpstr>
      <vt:lpstr>1. THIẾT KẾ PHÁT TUYẾN PHÂN PHỐI 22 kV</vt:lpstr>
      <vt:lpstr>THIẾT KẾ PHÁT TUYẾN PHÂN PHỐI 22 kV</vt:lpstr>
      <vt:lpstr>TÍNH TOÁN CHỌN DÂY DẪN CHO XUẤT TUYẾN </vt:lpstr>
      <vt:lpstr>TÍNH TOÁN NGẮN MẠCH XUẤT TUYẾN TRUNG ÁP</vt:lpstr>
      <vt:lpstr>CHỌN THIẾT BỊ BẢO VỆ XUẤT TUYẾN TRUNG ÁP</vt:lpstr>
      <vt:lpstr>PowerPoint Presentation</vt:lpstr>
      <vt:lpstr>PowerPoint Presentation</vt:lpstr>
      <vt:lpstr>KIỂM TRA BẢO VỆ XUẤT TUYẾN TRUNG ÁP SỬ DỤNG PHẦN MỀM ETAP</vt:lpstr>
      <vt:lpstr>2. TÌM HIỂU PHẦN MỀM SURVALENT  KẾT NỐI VỚI RELAY P3U30 ĐỂ GIÁM SÁT VÀ ĐIỀU KHIỂN PHÁT TUYẾN 22 kV </vt:lpstr>
      <vt:lpstr>IEC 61850</vt:lpstr>
      <vt:lpstr>PHẦN MỀM SURVALENT</vt:lpstr>
      <vt:lpstr>PHẦN MỀM SURVALENT</vt:lpstr>
      <vt:lpstr>PHẦN MỀM SURVALENT</vt:lpstr>
      <vt:lpstr>PHẦN MỀM SURVALENT</vt:lpstr>
      <vt:lpstr>THIẾT KẾ MẠCH ĐIỀU KHIỂN ĐÓNG CẮT MÁY CẮT HIỂN THỊ THÔNG QUA BÓNG ĐÈN</vt:lpstr>
      <vt:lpstr>THIẾT KẾ MẠCH ĐIỀU KHIỂN ĐÓNG CẮT MÁY CẮT HIỂN THỊ THÔNG QUA BÓNG ĐÈN</vt:lpstr>
      <vt:lpstr>Thiết lập chức năng điều khiển</vt:lpstr>
      <vt:lpstr>THIẾT LẬP CẤU HÌNH CHO RELAY P3U30</vt:lpstr>
      <vt:lpstr>THIẾT LẬP CẤU HÌNH CHO RELAY P3U30</vt:lpstr>
      <vt:lpstr>THIẾT KẾ GIAO DIỆN HMI GIÁM SÁT MỘT XUẤT TUYẾN BẰNG SURVALENT VÀ THỰC HIỆN KẾT NỐI</vt:lpstr>
      <vt:lpstr>THIẾT KẾ GIAO DIỆN HMI GIÁM SÁT MỘT XUẤT TUYẾN BẰNG SURVALENT VÀ THỰC HIỆN KẾT NỐI</vt:lpstr>
      <vt:lpstr>THIẾT KẾ GIAO DIỆN HMI GIÁM SÁT MỘT XUẤT TUYẾN BẰNG SURVALENT VÀ THỰC HIỆN KẾT NỐI</vt:lpstr>
      <vt:lpstr>THIẾT KẾ GIAO DIỆN HMI GIÁM SÁT MỘT XUẤT TUYẾN BẰNG SURVALENT VÀ THỰC HIỆN KẾT NỐI</vt:lpstr>
      <vt:lpstr>THIẾT KẾ GIAO DIỆN HMI GIÁM SÁT MỘT XUẤT TUYẾN BẰNG SURVALENT VÀ THỰC HIỆN KẾT NỐI</vt:lpstr>
      <vt:lpstr>THIẾT KẾ GIAO DIỆN HMI GIÁM SÁT MỘT XUẤT TUYẾN BẰNG SURVALENT VÀ THỰC HIỆN KẾT NỐI</vt:lpstr>
      <vt:lpstr>THIẾT KẾ GIAO DIỆN HMI GIÁM SÁT MỘT XUẤT TUYẾN BẰNG SURVALENT VÀ THỰC HIỆN KẾT NỐI</vt:lpstr>
      <vt:lpstr>THIẾT KẾ GIAO DIỆN HMI GIÁM SÁT MỘT XUẤT TUYẾN BẰNG SURVALENT VÀ THỰC HIỆN KẾT NỐI</vt:lpstr>
      <vt:lpstr>THIẾT KẾ GIAO DIỆN HMI GIÁM SÁT MỘT XUẤT TUYẾN BẰNG SURVALENT VÀ THỰC HIỆN KẾT NỐI</vt:lpstr>
      <vt:lpstr>KẾT QUẢ VÀ ĐÁNH GIÁ MÔ HÌNH MÔ PHỎNG</vt:lpstr>
      <vt:lpstr>CẢM ƠN MỌI NGUỜI ĐÃ LẮNG NGHE VÀ THEO DÕI!</vt:lpstr>
      <vt:lpstr>PHỤ LỤC</vt:lpstr>
      <vt:lpstr>PHỤ LỤC</vt:lpstr>
      <vt:lpstr>PHỤ LỤC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LENOVO</cp:lastModifiedBy>
  <cp:revision>117</cp:revision>
  <dcterms:created xsi:type="dcterms:W3CDTF">2019-05-10T14:30:44Z</dcterms:created>
  <dcterms:modified xsi:type="dcterms:W3CDTF">2023-06-08T06:58:08Z</dcterms:modified>
</cp:coreProperties>
</file>